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x="18288000" cy="10287000"/>
  <p:notesSz cx="6858000" cy="9144000"/>
  <p:embeddedFontLst>
    <p:embeddedFont>
      <p:font typeface="Yeseva One" charset="1" panose="00000500000000000000"/>
      <p:regular r:id="rId37"/>
    </p:embeddedFont>
    <p:embeddedFont>
      <p:font typeface="Montserrat" charset="1" panose="00000500000000000000"/>
      <p:regular r:id="rId38"/>
    </p:embeddedFont>
    <p:embeddedFont>
      <p:font typeface="Montserrat Heavy" charset="1" panose="00000A00000000000000"/>
      <p:regular r:id="rId39"/>
    </p:embeddedFont>
    <p:embeddedFont>
      <p:font typeface="Montserrat Bold" charset="1" panose="0000080000000000000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svg>
</file>

<file path=ppt/media/image14.png>
</file>

<file path=ppt/media/image15.svg>
</file>

<file path=ppt/media/image16.jpeg>
</file>

<file path=ppt/media/image17.jpeg>
</file>

<file path=ppt/media/image18.jpeg>
</file>

<file path=ppt/media/image19.png>
</file>

<file path=ppt/media/image2.png>
</file>

<file path=ppt/media/image20.jpeg>
</file>

<file path=ppt/media/image21.jpe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9.pn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9.pn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0.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0.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0.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1.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1.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21.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6.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7.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8.jpe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11" Target="../media/image19.pn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TextBox 3" id="3"/>
          <p:cNvSpPr txBox="true"/>
          <p:nvPr/>
        </p:nvSpPr>
        <p:spPr>
          <a:xfrm rot="0">
            <a:off x="1028700" y="3433546"/>
            <a:ext cx="16230600" cy="2103911"/>
          </a:xfrm>
          <a:prstGeom prst="rect">
            <a:avLst/>
          </a:prstGeom>
        </p:spPr>
        <p:txBody>
          <a:bodyPr anchor="t" rtlCol="false" tIns="0" lIns="0" bIns="0" rIns="0">
            <a:spAutoFit/>
          </a:bodyPr>
          <a:lstStyle/>
          <a:p>
            <a:pPr algn="ctr">
              <a:lnSpc>
                <a:spcPts val="8461"/>
              </a:lnSpc>
            </a:pPr>
            <a:r>
              <a:rPr lang="en-US" sz="6043">
                <a:solidFill>
                  <a:srgbClr val="383C5B"/>
                </a:solidFill>
                <a:latin typeface="Yeseva One"/>
                <a:ea typeface="Yeseva One"/>
                <a:cs typeface="Yeseva One"/>
                <a:sym typeface="Yeseva One"/>
              </a:rPr>
              <a:t>Database Security Hardening </a:t>
            </a:r>
          </a:p>
          <a:p>
            <a:pPr algn="ctr">
              <a:lnSpc>
                <a:spcPts val="8461"/>
              </a:lnSpc>
            </a:pPr>
            <a:r>
              <a:rPr lang="en-US" sz="6043">
                <a:solidFill>
                  <a:srgbClr val="383C5B"/>
                </a:solidFill>
                <a:latin typeface="Yeseva One"/>
                <a:ea typeface="Yeseva One"/>
                <a:cs typeface="Yeseva One"/>
                <a:sym typeface="Yeseva One"/>
              </a:rPr>
              <a:t>với Encryption và Access Controls</a:t>
            </a:r>
          </a:p>
        </p:txBody>
      </p:sp>
      <p:sp>
        <p:nvSpPr>
          <p:cNvPr name="TextBox 4" id="4"/>
          <p:cNvSpPr txBox="true"/>
          <p:nvPr/>
        </p:nvSpPr>
        <p:spPr>
          <a:xfrm rot="0">
            <a:off x="3393163" y="6418004"/>
            <a:ext cx="11680579" cy="1099819"/>
          </a:xfrm>
          <a:prstGeom prst="rect">
            <a:avLst/>
          </a:prstGeom>
        </p:spPr>
        <p:txBody>
          <a:bodyPr anchor="t" rtlCol="false" tIns="0" lIns="0" bIns="0" rIns="0">
            <a:spAutoFit/>
          </a:bodyPr>
          <a:lstStyle/>
          <a:p>
            <a:pPr algn="ctr">
              <a:lnSpc>
                <a:spcPts val="4480"/>
              </a:lnSpc>
            </a:pPr>
            <a:r>
              <a:rPr lang="en-US" sz="3200" spc="-64">
                <a:solidFill>
                  <a:srgbClr val="383C5B"/>
                </a:solidFill>
                <a:latin typeface="Montserrat"/>
                <a:ea typeface="Montserrat"/>
                <a:cs typeface="Montserrat"/>
                <a:sym typeface="Montserrat"/>
              </a:rPr>
              <a:t>SV: Trần Trương Lan Anh</a:t>
            </a:r>
          </a:p>
          <a:p>
            <a:pPr algn="ctr">
              <a:lnSpc>
                <a:spcPts val="4480"/>
              </a:lnSpc>
            </a:pPr>
            <a:r>
              <a:rPr lang="en-US" sz="3200" spc="-64">
                <a:solidFill>
                  <a:srgbClr val="383C5B"/>
                </a:solidFill>
                <a:latin typeface="Montserrat"/>
                <a:ea typeface="Montserrat"/>
                <a:cs typeface="Montserrat"/>
                <a:sym typeface="Montserrat"/>
              </a:rPr>
              <a:t>Lớp: 21DTHE2</a:t>
            </a:r>
          </a:p>
        </p:txBody>
      </p:sp>
      <p:sp>
        <p:nvSpPr>
          <p:cNvPr name="Freeform 5" id="5"/>
          <p:cNvSpPr/>
          <p:nvPr/>
        </p:nvSpPr>
        <p:spPr>
          <a:xfrm flipH="false" flipV="false" rot="0">
            <a:off x="-1697267" y="7399631"/>
            <a:ext cx="15675137" cy="4391996"/>
          </a:xfrm>
          <a:custGeom>
            <a:avLst/>
            <a:gdLst/>
            <a:ahLst/>
            <a:cxnLst/>
            <a:rect r="r" b="b" t="t" l="l"/>
            <a:pathLst>
              <a:path h="4391996" w="15675137">
                <a:moveTo>
                  <a:pt x="0" y="0"/>
                </a:moveTo>
                <a:lnTo>
                  <a:pt x="15675137" y="0"/>
                </a:lnTo>
                <a:lnTo>
                  <a:pt x="15675137" y="4391996"/>
                </a:lnTo>
                <a:lnTo>
                  <a:pt x="0" y="43919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805285">
            <a:off x="15230774" y="118102"/>
            <a:ext cx="6621020" cy="5417199"/>
          </a:xfrm>
          <a:custGeom>
            <a:avLst/>
            <a:gdLst/>
            <a:ahLst/>
            <a:cxnLst/>
            <a:rect r="r" b="b" t="t" l="l"/>
            <a:pathLst>
              <a:path h="5417199" w="6621020">
                <a:moveTo>
                  <a:pt x="0" y="0"/>
                </a:moveTo>
                <a:lnTo>
                  <a:pt x="6621021" y="0"/>
                </a:lnTo>
                <a:lnTo>
                  <a:pt x="6621021" y="5417199"/>
                </a:lnTo>
                <a:lnTo>
                  <a:pt x="0" y="54171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4174148">
            <a:off x="-1273162" y="6074651"/>
            <a:ext cx="4603724" cy="3766684"/>
          </a:xfrm>
          <a:custGeom>
            <a:avLst/>
            <a:gdLst/>
            <a:ahLst/>
            <a:cxnLst/>
            <a:rect r="r" b="b" t="t" l="l"/>
            <a:pathLst>
              <a:path h="3766684" w="4603724">
                <a:moveTo>
                  <a:pt x="4603724" y="0"/>
                </a:moveTo>
                <a:lnTo>
                  <a:pt x="0" y="0"/>
                </a:lnTo>
                <a:lnTo>
                  <a:pt x="0" y="3766683"/>
                </a:lnTo>
                <a:lnTo>
                  <a:pt x="4603724" y="3766683"/>
                </a:lnTo>
                <a:lnTo>
                  <a:pt x="460372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273065" y="362203"/>
            <a:ext cx="2369768" cy="1332995"/>
          </a:xfrm>
          <a:custGeom>
            <a:avLst/>
            <a:gdLst/>
            <a:ahLst/>
            <a:cxnLst/>
            <a:rect r="r" b="b" t="t" l="l"/>
            <a:pathLst>
              <a:path h="1332995" w="2369768">
                <a:moveTo>
                  <a:pt x="0" y="0"/>
                </a:moveTo>
                <a:lnTo>
                  <a:pt x="2369768" y="0"/>
                </a:lnTo>
                <a:lnTo>
                  <a:pt x="2369768" y="1332994"/>
                </a:lnTo>
                <a:lnTo>
                  <a:pt x="0" y="1332994"/>
                </a:lnTo>
                <a:lnTo>
                  <a:pt x="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DỊCH VỤ</a:t>
            </a:r>
          </a:p>
        </p:txBody>
      </p:sp>
      <p:sp>
        <p:nvSpPr>
          <p:cNvPr name="TextBox 15" id="15"/>
          <p:cNvSpPr txBox="true"/>
          <p:nvPr/>
        </p:nvSpPr>
        <p:spPr>
          <a:xfrm rot="0">
            <a:off x="1774479" y="1663044"/>
            <a:ext cx="24060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3</a:t>
            </a:r>
          </a:p>
        </p:txBody>
      </p:sp>
      <p:graphicFrame>
        <p:nvGraphicFramePr>
          <p:cNvPr name="Table 16" id="16"/>
          <p:cNvGraphicFramePr>
            <a:graphicFrameLocks noGrp="true"/>
          </p:cNvGraphicFramePr>
          <p:nvPr/>
        </p:nvGraphicFramePr>
        <p:xfrm>
          <a:off x="2515668" y="2808052"/>
          <a:ext cx="12901548" cy="5924550"/>
        </p:xfrm>
        <a:graphic>
          <a:graphicData uri="http://schemas.openxmlformats.org/drawingml/2006/table">
            <a:tbl>
              <a:tblPr/>
              <a:tblGrid>
                <a:gridCol w="6450774"/>
                <a:gridCol w="6450774"/>
              </a:tblGrid>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Dịch vụ</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Mục đích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Amazon RDS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Lưu trữ cơ sở dữ liệu MySQL</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AWS</a:t>
                      </a:r>
                      <a:r>
                        <a:rPr lang="en-US" sz="2199" b="true">
                          <a:solidFill>
                            <a:srgbClr val="000000"/>
                          </a:solidFill>
                          <a:latin typeface="Montserrat Bold"/>
                          <a:ea typeface="Montserrat Bold"/>
                          <a:cs typeface="Montserrat Bold"/>
                          <a:sym typeface="Montserrat Bold"/>
                        </a:rPr>
                        <a:t> KMS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Mã hóa dữ liệu (Encryption at rest)</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IAM (Identity &amp; Access Management)</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Quản lý người dùng và quyền truy cập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CloudWatch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Giám sát hoạt động và cảnh báo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8742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VPC + Security Group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Bảo vệ lớp mạng nội bộ</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bl>
          </a:graphicData>
        </a:graphic>
      </p:graphicFrame>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1" id="11"/>
          <p:cNvGrpSpPr>
            <a:grpSpLocks noChangeAspect="true"/>
          </p:cNvGrpSpPr>
          <p:nvPr/>
        </p:nvGrpSpPr>
        <p:grpSpPr>
          <a:xfrm rot="0">
            <a:off x="11251327" y="2997520"/>
            <a:ext cx="4545194" cy="3649296"/>
            <a:chOff x="0" y="0"/>
            <a:chExt cx="7467600" cy="5995670"/>
          </a:xfrm>
        </p:grpSpPr>
        <p:sp>
          <p:nvSpPr>
            <p:cNvPr name="Freeform 12" id="12"/>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3" id="13"/>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4" id="14"/>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5" id="15"/>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11"/>
              <a:stretch>
                <a:fillRect l="0" t="-10413" r="0" b="-10413"/>
              </a:stretch>
            </a:blipFill>
          </p:spPr>
        </p:sp>
      </p:grpSp>
      <p:sp>
        <p:nvSpPr>
          <p:cNvPr name="TextBox 16" id="16"/>
          <p:cNvSpPr txBox="true"/>
          <p:nvPr/>
        </p:nvSpPr>
        <p:spPr>
          <a:xfrm rot="0">
            <a:off x="2015084" y="2816545"/>
            <a:ext cx="8008537" cy="5584825"/>
          </a:xfrm>
          <a:prstGeom prst="rect">
            <a:avLst/>
          </a:prstGeom>
        </p:spPr>
        <p:txBody>
          <a:bodyPr anchor="t" rtlCol="false" tIns="0" lIns="0" bIns="0" rIns="0">
            <a:spAutoFit/>
          </a:bodyPr>
          <a:lstStyle/>
          <a:p>
            <a:pPr algn="just">
              <a:lnSpc>
                <a:spcPts val="4999"/>
              </a:lnSpc>
            </a:pPr>
            <a:r>
              <a:rPr lang="en-US" b="true" sz="2499">
                <a:solidFill>
                  <a:srgbClr val="383C5B"/>
                </a:solidFill>
                <a:latin typeface="Montserrat Bold"/>
                <a:ea typeface="Montserrat Bold"/>
                <a:cs typeface="Montserrat Bold"/>
                <a:sym typeface="Montserrat Bold"/>
              </a:rPr>
              <a:t>- Cơ sở dữ liệu (DB): Lưu dữ liệu ứng dụng, đã bật mã hóa.</a:t>
            </a:r>
          </a:p>
          <a:p>
            <a:pPr algn="just">
              <a:lnSpc>
                <a:spcPts val="4999"/>
              </a:lnSpc>
            </a:pPr>
            <a:r>
              <a:rPr lang="en-US" b="true" sz="2499">
                <a:solidFill>
                  <a:srgbClr val="383C5B"/>
                </a:solidFill>
                <a:latin typeface="Montserrat Bold"/>
                <a:ea typeface="Montserrat Bold"/>
                <a:cs typeface="Montserrat Bold"/>
                <a:sym typeface="Montserrat Bold"/>
              </a:rPr>
              <a:t>- Lớp bảo mật: Bao gồm IAM policies, KMS key, nhóm bảo mật.</a:t>
            </a:r>
          </a:p>
          <a:p>
            <a:pPr algn="just">
              <a:lnSpc>
                <a:spcPts val="4999"/>
              </a:lnSpc>
            </a:pPr>
            <a:r>
              <a:rPr lang="en-US" b="true" sz="2499">
                <a:solidFill>
                  <a:srgbClr val="383C5B"/>
                </a:solidFill>
                <a:latin typeface="Montserrat Bold"/>
                <a:ea typeface="Montserrat Bold"/>
                <a:cs typeface="Montserrat Bold"/>
                <a:sym typeface="Montserrat Bold"/>
              </a:rPr>
              <a:t>- Người dùng: Được phân quyền rõ ràng: admin, người đọc, người viết.</a:t>
            </a:r>
          </a:p>
          <a:p>
            <a:pPr algn="just">
              <a:lnSpc>
                <a:spcPts val="4999"/>
              </a:lnSpc>
            </a:pPr>
            <a:r>
              <a:rPr lang="en-US" b="true" sz="2499">
                <a:solidFill>
                  <a:srgbClr val="383C5B"/>
                </a:solidFill>
                <a:latin typeface="Montserrat Bold"/>
                <a:ea typeface="Montserrat Bold"/>
                <a:cs typeface="Montserrat Bold"/>
                <a:sym typeface="Montserrat Bold"/>
              </a:rPr>
              <a:t>- Ứng dụng backend: Kết nối đến DB thông qua IAM role hoặc thông tin xác thực tạm thời.</a:t>
            </a:r>
          </a:p>
          <a:p>
            <a:pPr algn="just">
              <a:lnSpc>
                <a:spcPts val="4999"/>
              </a:lnSpc>
            </a:pP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THIẾT KẾ THÀNH PHẦN</a:t>
            </a:r>
          </a:p>
        </p:txBody>
      </p:sp>
      <p:sp>
        <p:nvSpPr>
          <p:cNvPr name="TextBox 18" id="18"/>
          <p:cNvSpPr txBox="true"/>
          <p:nvPr/>
        </p:nvSpPr>
        <p:spPr>
          <a:xfrm rot="0">
            <a:off x="1774479" y="1663044"/>
            <a:ext cx="24060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3</a:t>
            </a:r>
          </a:p>
        </p:txBody>
      </p:sp>
      <p:grpSp>
        <p:nvGrpSpPr>
          <p:cNvPr name="Group 19" id="19"/>
          <p:cNvGrpSpPr/>
          <p:nvPr/>
        </p:nvGrpSpPr>
        <p:grpSpPr>
          <a:xfrm rot="0">
            <a:off x="16230600" y="0"/>
            <a:ext cx="1474915" cy="2009790"/>
            <a:chOff x="0" y="0"/>
            <a:chExt cx="660400" cy="899893"/>
          </a:xfrm>
        </p:grpSpPr>
        <p:sp>
          <p:nvSpPr>
            <p:cNvPr name="Freeform 20" id="2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21" id="2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22" id="22"/>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1" id="11"/>
          <p:cNvGrpSpPr>
            <a:grpSpLocks noChangeAspect="true"/>
          </p:cNvGrpSpPr>
          <p:nvPr/>
        </p:nvGrpSpPr>
        <p:grpSpPr>
          <a:xfrm rot="0">
            <a:off x="10569860" y="2997520"/>
            <a:ext cx="5345630" cy="4291959"/>
            <a:chOff x="0" y="0"/>
            <a:chExt cx="7467600" cy="5995670"/>
          </a:xfrm>
        </p:grpSpPr>
        <p:sp>
          <p:nvSpPr>
            <p:cNvPr name="Freeform 12" id="12"/>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3" id="13"/>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4" id="14"/>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5" id="15"/>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11"/>
              <a:stretch>
                <a:fillRect l="0" t="-10413" r="0" b="-10413"/>
              </a:stretch>
            </a:blipFill>
          </p:spPr>
        </p:sp>
      </p:grpSp>
      <p:sp>
        <p:nvSpPr>
          <p:cNvPr name="TextBox 16" id="16"/>
          <p:cNvSpPr txBox="true"/>
          <p:nvPr/>
        </p:nvSpPr>
        <p:spPr>
          <a:xfrm rot="0">
            <a:off x="2015084" y="2816545"/>
            <a:ext cx="8202351" cy="5584825"/>
          </a:xfrm>
          <a:prstGeom prst="rect">
            <a:avLst/>
          </a:prstGeom>
        </p:spPr>
        <p:txBody>
          <a:bodyPr anchor="t" rtlCol="false" tIns="0" lIns="0" bIns="0" rIns="0">
            <a:spAutoFit/>
          </a:bodyPr>
          <a:lstStyle/>
          <a:p>
            <a:pPr algn="just">
              <a:lnSpc>
                <a:spcPts val="4999"/>
              </a:lnSpc>
            </a:pPr>
            <a:r>
              <a:rPr lang="en-US" b="true" sz="2499">
                <a:solidFill>
                  <a:srgbClr val="383C5B"/>
                </a:solidFill>
                <a:latin typeface="Montserrat Bold"/>
                <a:ea typeface="Montserrat Bold"/>
                <a:cs typeface="Montserrat Bold"/>
                <a:sym typeface="Montserrat Bold"/>
              </a:rPr>
              <a:t>- Mã hóa dữ liệu tĩnh (at rest): Sử dụng AWS KMS để mã hóa tự động trên RDS.</a:t>
            </a:r>
          </a:p>
          <a:p>
            <a:pPr algn="just">
              <a:lnSpc>
                <a:spcPts val="4999"/>
              </a:lnSpc>
            </a:pPr>
            <a:r>
              <a:rPr lang="en-US" b="true" sz="2499">
                <a:solidFill>
                  <a:srgbClr val="383C5B"/>
                </a:solidFill>
                <a:latin typeface="Montserrat Bold"/>
                <a:ea typeface="Montserrat Bold"/>
                <a:cs typeface="Montserrat Bold"/>
                <a:sym typeface="Montserrat Bold"/>
              </a:rPr>
              <a:t>- Mã hóa khi truyền tải (in transit): Kết nối RDS bắt buộc dùng SSL.</a:t>
            </a:r>
          </a:p>
          <a:p>
            <a:pPr algn="just">
              <a:lnSpc>
                <a:spcPts val="4999"/>
              </a:lnSpc>
            </a:pPr>
            <a:r>
              <a:rPr lang="en-US" b="true" sz="2499">
                <a:solidFill>
                  <a:srgbClr val="383C5B"/>
                </a:solidFill>
                <a:latin typeface="Montserrat Bold"/>
                <a:ea typeface="Montserrat Bold"/>
                <a:cs typeface="Montserrat Bold"/>
                <a:sym typeface="Montserrat Bold"/>
              </a:rPr>
              <a:t>- Kiểm soát truy cập: Thiết lập IAM role, security groups, DB user permission chặt chẽ.</a:t>
            </a:r>
          </a:p>
          <a:p>
            <a:pPr algn="just">
              <a:lnSpc>
                <a:spcPts val="4999"/>
              </a:lnSpc>
            </a:pPr>
            <a:r>
              <a:rPr lang="en-US" b="true" sz="2499">
                <a:solidFill>
                  <a:srgbClr val="383C5B"/>
                </a:solidFill>
                <a:latin typeface="Montserrat Bold"/>
                <a:ea typeface="Montserrat Bold"/>
                <a:cs typeface="Montserrat Bold"/>
                <a:sym typeface="Montserrat Bold"/>
              </a:rPr>
              <a:t>- Theo dõi truy cập: Kích hoạt audit logs trên RDS để ghi nhận truy cập bất thường.</a:t>
            </a:r>
          </a:p>
          <a:p>
            <a:pPr algn="just">
              <a:lnSpc>
                <a:spcPts val="4999"/>
              </a:lnSpc>
            </a:pP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KIẾN TRÚC BẢO MẬT</a:t>
            </a:r>
          </a:p>
        </p:txBody>
      </p:sp>
      <p:sp>
        <p:nvSpPr>
          <p:cNvPr name="TextBox 18" id="18"/>
          <p:cNvSpPr txBox="true"/>
          <p:nvPr/>
        </p:nvSpPr>
        <p:spPr>
          <a:xfrm rot="0">
            <a:off x="1774479" y="1663044"/>
            <a:ext cx="24060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3</a:t>
            </a:r>
          </a:p>
        </p:txBody>
      </p:sp>
      <p:grpSp>
        <p:nvGrpSpPr>
          <p:cNvPr name="Group 19" id="19"/>
          <p:cNvGrpSpPr/>
          <p:nvPr/>
        </p:nvGrpSpPr>
        <p:grpSpPr>
          <a:xfrm rot="0">
            <a:off x="16230600" y="0"/>
            <a:ext cx="1474915" cy="2009790"/>
            <a:chOff x="0" y="0"/>
            <a:chExt cx="660400" cy="899893"/>
          </a:xfrm>
        </p:grpSpPr>
        <p:sp>
          <p:nvSpPr>
            <p:cNvPr name="Freeform 20" id="2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21" id="2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22" id="22"/>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4</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95"/>
            <a:ext cx="9835790" cy="2432153"/>
          </a:xfrm>
          <a:prstGeom prst="rect">
            <a:avLst/>
          </a:prstGeom>
        </p:spPr>
        <p:txBody>
          <a:bodyPr anchor="t" rtlCol="false" tIns="0" lIns="0" bIns="0" rIns="0">
            <a:spAutoFit/>
          </a:bodyPr>
          <a:lstStyle/>
          <a:p>
            <a:pPr algn="ctr">
              <a:lnSpc>
                <a:spcPts val="9794"/>
              </a:lnSpc>
            </a:pPr>
            <a:r>
              <a:rPr lang="en-US" b="true" sz="6995">
                <a:solidFill>
                  <a:srgbClr val="FFFFFF"/>
                </a:solidFill>
                <a:latin typeface="Montserrat Bold"/>
                <a:ea typeface="Montserrat Bold"/>
                <a:cs typeface="Montserrat Bold"/>
                <a:sym typeface="Montserrat Bold"/>
              </a:rPr>
              <a:t>TRIỂN KHAI </a:t>
            </a:r>
          </a:p>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KỸ THUẬT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12831813" y="2774795"/>
            <a:ext cx="3398787" cy="3296484"/>
            <a:chOff x="0" y="0"/>
            <a:chExt cx="6350000" cy="6158865"/>
          </a:xfrm>
        </p:grpSpPr>
        <p:sp>
          <p:nvSpPr>
            <p:cNvPr name="Freeform 15" id="15"/>
            <p:cNvSpPr/>
            <p:nvPr/>
          </p:nvSpPr>
          <p:spPr>
            <a:xfrm flipH="false" flipV="false" rot="0">
              <a:off x="0" y="0"/>
              <a:ext cx="6350000" cy="6186551"/>
            </a:xfrm>
            <a:custGeom>
              <a:avLst/>
              <a:gdLst/>
              <a:ahLst/>
              <a:cxnLst/>
              <a:rect r="r" b="b" t="t" l="l"/>
              <a:pathLst>
                <a:path h="6186551" w="6350000">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l="0" t="-2096" r="-1058" b="-2096"/>
              </a:stretch>
            </a:blipFill>
          </p:spPr>
        </p:sp>
      </p:grpSp>
      <p:sp>
        <p:nvSpPr>
          <p:cNvPr name="TextBox 16" id="16"/>
          <p:cNvSpPr txBox="true"/>
          <p:nvPr/>
        </p:nvSpPr>
        <p:spPr>
          <a:xfrm rot="0">
            <a:off x="1853477" y="2503252"/>
            <a:ext cx="10787836" cy="5426075"/>
          </a:xfrm>
          <a:prstGeom prst="rect">
            <a:avLst/>
          </a:prstGeom>
        </p:spPr>
        <p:txBody>
          <a:bodyPr anchor="t" rtlCol="false" tIns="0" lIns="0" bIns="0" rIns="0">
            <a:spAutoFit/>
          </a:bodyPr>
          <a:lstStyle/>
          <a:p>
            <a:pPr algn="just" marL="539749" indent="-269875" lvl="1">
              <a:lnSpc>
                <a:spcPts val="6249"/>
              </a:lnSpc>
              <a:buAutoNum type="arabicPeriod" startAt="1"/>
            </a:pPr>
            <a:r>
              <a:rPr lang="en-US" b="true" sz="2499">
                <a:solidFill>
                  <a:srgbClr val="383C5B"/>
                </a:solidFill>
                <a:latin typeface="Montserrat Bold"/>
                <a:ea typeface="Montserrat Bold"/>
                <a:cs typeface="Montserrat Bold"/>
                <a:sym typeface="Montserrat Bold"/>
              </a:rPr>
              <a:t>Giai đoạn 1: Khảo sát yêu cầu và thiết kế sơ bộ hệ thống.</a:t>
            </a:r>
          </a:p>
          <a:p>
            <a:pPr algn="just" marL="539749" indent="-269875" lvl="1">
              <a:lnSpc>
                <a:spcPts val="6249"/>
              </a:lnSpc>
              <a:buAutoNum type="arabicPeriod" startAt="1"/>
            </a:pPr>
            <a:r>
              <a:rPr lang="en-US" b="true" sz="2499">
                <a:solidFill>
                  <a:srgbClr val="383C5B"/>
                </a:solidFill>
                <a:latin typeface="Montserrat Bold"/>
                <a:ea typeface="Montserrat Bold"/>
                <a:cs typeface="Montserrat Bold"/>
                <a:sym typeface="Montserrat Bold"/>
              </a:rPr>
              <a:t>Giai đoạn 2: Tạo</a:t>
            </a:r>
            <a:r>
              <a:rPr lang="en-US" b="true" sz="2499">
                <a:solidFill>
                  <a:srgbClr val="383C5B"/>
                </a:solidFill>
                <a:latin typeface="Montserrat Bold"/>
                <a:ea typeface="Montserrat Bold"/>
                <a:cs typeface="Montserrat Bold"/>
                <a:sym typeface="Montserrat Bold"/>
              </a:rPr>
              <a:t> cơ sở dữ liệu trên AWS RDS và cấu hình bảo mật.</a:t>
            </a:r>
          </a:p>
          <a:p>
            <a:pPr algn="just" marL="539749" indent="-269875" lvl="1">
              <a:lnSpc>
                <a:spcPts val="6249"/>
              </a:lnSpc>
              <a:buAutoNum type="arabicPeriod" startAt="1"/>
            </a:pPr>
            <a:r>
              <a:rPr lang="en-US" b="true" sz="2499">
                <a:solidFill>
                  <a:srgbClr val="383C5B"/>
                </a:solidFill>
                <a:latin typeface="Montserrat Bold"/>
                <a:ea typeface="Montserrat Bold"/>
                <a:cs typeface="Montserrat Bold"/>
                <a:sym typeface="Montserrat Bold"/>
              </a:rPr>
              <a:t>Giai đoạn 3: Mã hóa dữ liệu quan trọng sử dụng công cụ của AWS (KMS).</a:t>
            </a:r>
          </a:p>
          <a:p>
            <a:pPr algn="just" marL="539749" indent="-269875" lvl="1">
              <a:lnSpc>
                <a:spcPts val="6249"/>
              </a:lnSpc>
              <a:buAutoNum type="arabicPeriod" startAt="1"/>
            </a:pPr>
            <a:r>
              <a:rPr lang="en-US" b="true" sz="2499">
                <a:solidFill>
                  <a:srgbClr val="383C5B"/>
                </a:solidFill>
                <a:latin typeface="Montserrat Bold"/>
                <a:ea typeface="Montserrat Bold"/>
                <a:cs typeface="Montserrat Bold"/>
                <a:sym typeface="Montserrat Bold"/>
              </a:rPr>
              <a:t>Giai đoạn 4: Tạo người dùng và phân quyền truy cập với IAM.</a:t>
            </a:r>
          </a:p>
          <a:p>
            <a:pPr algn="just" marL="539749" indent="-269875" lvl="1">
              <a:lnSpc>
                <a:spcPts val="6249"/>
              </a:lnSpc>
              <a:buAutoNum type="arabicPeriod" startAt="1"/>
            </a:pPr>
            <a:r>
              <a:rPr lang="en-US" b="true" sz="2499">
                <a:solidFill>
                  <a:srgbClr val="383C5B"/>
                </a:solidFill>
                <a:latin typeface="Montserrat Bold"/>
                <a:ea typeface="Montserrat Bold"/>
                <a:cs typeface="Montserrat Bold"/>
                <a:sym typeface="Montserrat Bold"/>
              </a:rPr>
              <a:t>Giai đoạn 5: Kiểm thử bảo mật và đánh giá lại.</a:t>
            </a: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GIAI ĐOẠN</a:t>
            </a:r>
          </a:p>
        </p:txBody>
      </p:sp>
      <p:sp>
        <p:nvSpPr>
          <p:cNvPr name="TextBox 18" id="18"/>
          <p:cNvSpPr txBox="true"/>
          <p:nvPr/>
        </p:nvSpPr>
        <p:spPr>
          <a:xfrm rot="0">
            <a:off x="1754734" y="1663044"/>
            <a:ext cx="2800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4</a:t>
            </a:r>
          </a:p>
        </p:txBody>
      </p:sp>
      <p:sp>
        <p:nvSpPr>
          <p:cNvPr name="Freeform 19" id="19"/>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899713"/>
            <a:ext cx="12708798" cy="1855299"/>
          </a:xfrm>
          <a:custGeom>
            <a:avLst/>
            <a:gdLst/>
            <a:ahLst/>
            <a:cxnLst/>
            <a:rect r="r" b="b" t="t" l="l"/>
            <a:pathLst>
              <a:path h="1855299" w="12708798">
                <a:moveTo>
                  <a:pt x="0" y="0"/>
                </a:moveTo>
                <a:lnTo>
                  <a:pt x="12708798" y="0"/>
                </a:lnTo>
                <a:lnTo>
                  <a:pt x="12708798" y="1855299"/>
                </a:lnTo>
                <a:lnTo>
                  <a:pt x="0" y="185529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60685" y="2503252"/>
            <a:ext cx="7444003" cy="5426075"/>
          </a:xfrm>
          <a:prstGeom prst="rect">
            <a:avLst/>
          </a:prstGeom>
        </p:spPr>
        <p:txBody>
          <a:bodyPr anchor="t" rtlCol="false" tIns="0" lIns="0" bIns="0" rIns="0">
            <a:spAutoFit/>
          </a:bodyPr>
          <a:lstStyle/>
          <a:p>
            <a:pPr algn="just">
              <a:lnSpc>
                <a:spcPts val="6249"/>
              </a:lnSpc>
            </a:pPr>
            <a:r>
              <a:rPr lang="en-US" b="true" sz="2499">
                <a:solidFill>
                  <a:srgbClr val="383C5B"/>
                </a:solidFill>
                <a:latin typeface="Montserrat Bold"/>
                <a:ea typeface="Montserrat Bold"/>
                <a:cs typeface="Montserrat Bold"/>
                <a:sym typeface="Montserrat Bold"/>
              </a:rPr>
              <a:t>- Tài khoản AWS</a:t>
            </a:r>
          </a:p>
          <a:p>
            <a:pPr algn="just">
              <a:lnSpc>
                <a:spcPts val="6249"/>
              </a:lnSpc>
            </a:pPr>
            <a:r>
              <a:rPr lang="en-US" b="true" sz="2499">
                <a:solidFill>
                  <a:srgbClr val="383C5B"/>
                </a:solidFill>
                <a:latin typeface="Montserrat Bold"/>
                <a:ea typeface="Montserrat Bold"/>
                <a:cs typeface="Montserrat Bold"/>
                <a:sym typeface="Montserrat Bold"/>
              </a:rPr>
              <a:t>- Dịch vụ RDS (MySQL/PostgreSQL) để lưu trữ cơ sở dữ liệu.</a:t>
            </a:r>
          </a:p>
          <a:p>
            <a:pPr algn="just">
              <a:lnSpc>
                <a:spcPts val="6249"/>
              </a:lnSpc>
            </a:pPr>
            <a:r>
              <a:rPr lang="en-US" b="true" sz="2499">
                <a:solidFill>
                  <a:srgbClr val="383C5B"/>
                </a:solidFill>
                <a:latin typeface="Montserrat Bold"/>
                <a:ea typeface="Montserrat Bold"/>
                <a:cs typeface="Montserrat Bold"/>
                <a:sym typeface="Montserrat Bold"/>
              </a:rPr>
              <a:t>- AWS IAM để quản lý quyền truy cập.</a:t>
            </a:r>
          </a:p>
          <a:p>
            <a:pPr algn="just">
              <a:lnSpc>
                <a:spcPts val="6249"/>
              </a:lnSpc>
            </a:pPr>
            <a:r>
              <a:rPr lang="en-US" b="true" sz="2499">
                <a:solidFill>
                  <a:srgbClr val="383C5B"/>
                </a:solidFill>
                <a:latin typeface="Montserrat Bold"/>
                <a:ea typeface="Montserrat Bold"/>
                <a:cs typeface="Montserrat Bold"/>
                <a:sym typeface="Montserrat Bold"/>
              </a:rPr>
              <a:t>- AWS KMS để mã hóa dữ liệu.</a:t>
            </a:r>
          </a:p>
          <a:p>
            <a:pPr algn="just">
              <a:lnSpc>
                <a:spcPts val="6249"/>
              </a:lnSpc>
            </a:pPr>
            <a:r>
              <a:rPr lang="en-US" b="true" sz="2499">
                <a:solidFill>
                  <a:srgbClr val="383C5B"/>
                </a:solidFill>
                <a:latin typeface="Montserrat Bold"/>
                <a:ea typeface="Montserrat Bold"/>
                <a:cs typeface="Montserrat Bold"/>
                <a:sym typeface="Montserrat Bold"/>
              </a:rPr>
              <a:t>- M</a:t>
            </a:r>
            <a:r>
              <a:rPr lang="en-US" b="true" sz="2499">
                <a:solidFill>
                  <a:srgbClr val="383C5B"/>
                </a:solidFill>
                <a:latin typeface="Montserrat Bold"/>
                <a:ea typeface="Montserrat Bold"/>
                <a:cs typeface="Montserrat Bold"/>
                <a:sym typeface="Montserrat Bold"/>
              </a:rPr>
              <a:t>áy tính kết nối Internet để thao tác triển khai.</a:t>
            </a:r>
          </a:p>
        </p:txBody>
      </p:sp>
      <p:sp>
        <p:nvSpPr>
          <p:cNvPr name="TextBox 15" id="15"/>
          <p:cNvSpPr txBox="true"/>
          <p:nvPr/>
        </p:nvSpPr>
        <p:spPr>
          <a:xfrm rot="0">
            <a:off x="2573751" y="1838448"/>
            <a:ext cx="12012924"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YÊU CẦU KỸ THUẬT VÀ PHƯƠNG PHÁP PHÁT TRIỂN</a:t>
            </a:r>
          </a:p>
        </p:txBody>
      </p:sp>
      <p:sp>
        <p:nvSpPr>
          <p:cNvPr name="TextBox 16" id="16"/>
          <p:cNvSpPr txBox="true"/>
          <p:nvPr/>
        </p:nvSpPr>
        <p:spPr>
          <a:xfrm rot="0">
            <a:off x="1754734" y="1663044"/>
            <a:ext cx="2800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4</a:t>
            </a:r>
          </a:p>
        </p:txBody>
      </p:sp>
      <p:sp>
        <p:nvSpPr>
          <p:cNvPr name="TextBox 17" id="17"/>
          <p:cNvSpPr txBox="true"/>
          <p:nvPr/>
        </p:nvSpPr>
        <p:spPr>
          <a:xfrm rot="0">
            <a:off x="9403635" y="2450212"/>
            <a:ext cx="7440142" cy="4635500"/>
          </a:xfrm>
          <a:prstGeom prst="rect">
            <a:avLst/>
          </a:prstGeom>
        </p:spPr>
        <p:txBody>
          <a:bodyPr anchor="t" rtlCol="false" tIns="0" lIns="0" bIns="0" rIns="0">
            <a:spAutoFit/>
          </a:bodyPr>
          <a:lstStyle/>
          <a:p>
            <a:pPr algn="just">
              <a:lnSpc>
                <a:spcPts val="6249"/>
              </a:lnSpc>
            </a:pPr>
            <a:r>
              <a:rPr lang="en-US" b="true" sz="2499">
                <a:solidFill>
                  <a:srgbClr val="383C5B"/>
                </a:solidFill>
                <a:latin typeface="Montserrat Bold"/>
                <a:ea typeface="Montserrat Bold"/>
                <a:cs typeface="Montserrat Bold"/>
                <a:sym typeface="Montserrat Bold"/>
              </a:rPr>
              <a:t>- Sử dụng cách làm từng bước đơn giản, thử nghiệm từng phần.</a:t>
            </a:r>
          </a:p>
          <a:p>
            <a:pPr algn="just">
              <a:lnSpc>
                <a:spcPts val="6249"/>
              </a:lnSpc>
            </a:pPr>
            <a:r>
              <a:rPr lang="en-US" b="true" sz="2499">
                <a:solidFill>
                  <a:srgbClr val="383C5B"/>
                </a:solidFill>
                <a:latin typeface="Montserrat Bold"/>
                <a:ea typeface="Montserrat Bold"/>
                <a:cs typeface="Montserrat Bold"/>
                <a:sym typeface="Montserrat Bold"/>
              </a:rPr>
              <a:t>- Áp dụng manual testing (thử tay) thay vì dùng công cụ kiểm thử phức tạp.</a:t>
            </a:r>
          </a:p>
          <a:p>
            <a:pPr algn="just">
              <a:lnSpc>
                <a:spcPts val="6249"/>
              </a:lnSpc>
            </a:pPr>
            <a:r>
              <a:rPr lang="en-US" b="true" sz="2499">
                <a:solidFill>
                  <a:srgbClr val="383C5B"/>
                </a:solidFill>
                <a:latin typeface="Montserrat Bold"/>
                <a:ea typeface="Montserrat Bold"/>
                <a:cs typeface="Montserrat Bold"/>
                <a:sym typeface="Montserrat Bold"/>
              </a:rPr>
              <a:t>- Ưu tiên</a:t>
            </a:r>
            <a:r>
              <a:rPr lang="en-US" b="true" sz="2499">
                <a:solidFill>
                  <a:srgbClr val="383C5B"/>
                </a:solidFill>
                <a:latin typeface="Montserrat Bold"/>
                <a:ea typeface="Montserrat Bold"/>
                <a:cs typeface="Montserrat Bold"/>
                <a:sym typeface="Montserrat Bold"/>
              </a:rPr>
              <a:t> tính dễ hiểu và an toàn, không phức tạp hoá hệ thống.</a:t>
            </a:r>
          </a:p>
        </p:txBody>
      </p:sp>
      <p:sp>
        <p:nvSpPr>
          <p:cNvPr name="Freeform 18" id="18"/>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10821413" y="2774795"/>
            <a:ext cx="5409187" cy="5246370"/>
            <a:chOff x="0" y="0"/>
            <a:chExt cx="6350000" cy="6158865"/>
          </a:xfrm>
        </p:grpSpPr>
        <p:sp>
          <p:nvSpPr>
            <p:cNvPr name="Freeform 15" id="15"/>
            <p:cNvSpPr/>
            <p:nvPr/>
          </p:nvSpPr>
          <p:spPr>
            <a:xfrm flipH="false" flipV="false" rot="0">
              <a:off x="0" y="0"/>
              <a:ext cx="6350000" cy="6186551"/>
            </a:xfrm>
            <a:custGeom>
              <a:avLst/>
              <a:gdLst/>
              <a:ahLst/>
              <a:cxnLst/>
              <a:rect r="r" b="b" t="t" l="l"/>
              <a:pathLst>
                <a:path h="6186551" w="6350000">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l="0" t="-2096" r="-1058" b="-2096"/>
              </a:stretch>
            </a:blipFill>
          </p:spPr>
        </p:sp>
      </p:grpSp>
      <p:sp>
        <p:nvSpPr>
          <p:cNvPr name="TextBox 16" id="16"/>
          <p:cNvSpPr txBox="true"/>
          <p:nvPr/>
        </p:nvSpPr>
        <p:spPr>
          <a:xfrm rot="0">
            <a:off x="1660685" y="2904277"/>
            <a:ext cx="8775145" cy="3070225"/>
          </a:xfrm>
          <a:prstGeom prst="rect">
            <a:avLst/>
          </a:prstGeom>
        </p:spPr>
        <p:txBody>
          <a:bodyPr anchor="t" rtlCol="false" tIns="0" lIns="0" bIns="0" rIns="0">
            <a:spAutoFit/>
          </a:bodyPr>
          <a:lstStyle/>
          <a:p>
            <a:pPr algn="just">
              <a:lnSpc>
                <a:spcPts val="4999"/>
              </a:lnSpc>
            </a:pPr>
            <a:r>
              <a:rPr lang="en-US" b="true" sz="2499">
                <a:solidFill>
                  <a:srgbClr val="383C5B"/>
                </a:solidFill>
                <a:latin typeface="Montserrat Bold"/>
                <a:ea typeface="Montserrat Bold"/>
                <a:cs typeface="Montserrat Bold"/>
                <a:sym typeface="Montserrat Bold"/>
              </a:rPr>
              <a:t>- Kiểm tra thủ công xem người không có quyền có truy</a:t>
            </a:r>
            <a:r>
              <a:rPr lang="en-US" b="true" sz="2499">
                <a:solidFill>
                  <a:srgbClr val="383C5B"/>
                </a:solidFill>
                <a:latin typeface="Montserrat Bold"/>
                <a:ea typeface="Montserrat Bold"/>
                <a:cs typeface="Montserrat Bold"/>
                <a:sym typeface="Montserrat Bold"/>
              </a:rPr>
              <a:t> cập được dữ liệu không.</a:t>
            </a:r>
          </a:p>
          <a:p>
            <a:pPr algn="just">
              <a:lnSpc>
                <a:spcPts val="4999"/>
              </a:lnSpc>
            </a:pPr>
            <a:r>
              <a:rPr lang="en-US" b="true" sz="2499">
                <a:solidFill>
                  <a:srgbClr val="383C5B"/>
                </a:solidFill>
                <a:latin typeface="Montserrat Bold"/>
                <a:ea typeface="Montserrat Bold"/>
                <a:cs typeface="Montserrat Bold"/>
                <a:sym typeface="Montserrat Bold"/>
              </a:rPr>
              <a:t>- K</a:t>
            </a:r>
            <a:r>
              <a:rPr lang="en-US" b="true" sz="2499">
                <a:solidFill>
                  <a:srgbClr val="383C5B"/>
                </a:solidFill>
                <a:latin typeface="Montserrat Bold"/>
                <a:ea typeface="Montserrat Bold"/>
                <a:cs typeface="Montserrat Bold"/>
                <a:sym typeface="Montserrat Bold"/>
              </a:rPr>
              <a:t>iểm tra dữ liệu đã được mã hóa hay chưa.</a:t>
            </a:r>
          </a:p>
          <a:p>
            <a:pPr algn="just">
              <a:lnSpc>
                <a:spcPts val="4999"/>
              </a:lnSpc>
            </a:pPr>
            <a:r>
              <a:rPr lang="en-US" b="true" sz="2499">
                <a:solidFill>
                  <a:srgbClr val="383C5B"/>
                </a:solidFill>
                <a:latin typeface="Montserrat Bold"/>
                <a:ea typeface="Montserrat Bold"/>
                <a:cs typeface="Montserrat Bold"/>
                <a:sym typeface="Montserrat Bold"/>
              </a:rPr>
              <a:t>- </a:t>
            </a:r>
            <a:r>
              <a:rPr lang="en-US" b="true" sz="2499">
                <a:solidFill>
                  <a:srgbClr val="383C5B"/>
                </a:solidFill>
                <a:latin typeface="Montserrat Bold"/>
                <a:ea typeface="Montserrat Bold"/>
                <a:cs typeface="Montserrat Bold"/>
                <a:sym typeface="Montserrat Bold"/>
              </a:rPr>
              <a:t>Thử tạo nhiều tài khoản để kiểm tra cấp quyền hoạt động.</a:t>
            </a: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KIỂM THỬ</a:t>
            </a:r>
          </a:p>
        </p:txBody>
      </p:sp>
      <p:sp>
        <p:nvSpPr>
          <p:cNvPr name="TextBox 18" id="18"/>
          <p:cNvSpPr txBox="true"/>
          <p:nvPr/>
        </p:nvSpPr>
        <p:spPr>
          <a:xfrm rot="0">
            <a:off x="1754734" y="1663044"/>
            <a:ext cx="2800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4</a:t>
            </a:r>
          </a:p>
        </p:txBody>
      </p:sp>
      <p:sp>
        <p:nvSpPr>
          <p:cNvPr name="Freeform 19" id="19"/>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11673696" y="2774795"/>
            <a:ext cx="4556904" cy="4419741"/>
            <a:chOff x="0" y="0"/>
            <a:chExt cx="6350000" cy="6158865"/>
          </a:xfrm>
        </p:grpSpPr>
        <p:sp>
          <p:nvSpPr>
            <p:cNvPr name="Freeform 15" id="15"/>
            <p:cNvSpPr/>
            <p:nvPr/>
          </p:nvSpPr>
          <p:spPr>
            <a:xfrm flipH="false" flipV="false" rot="0">
              <a:off x="0" y="0"/>
              <a:ext cx="6350000" cy="6186551"/>
            </a:xfrm>
            <a:custGeom>
              <a:avLst/>
              <a:gdLst/>
              <a:ahLst/>
              <a:cxnLst/>
              <a:rect r="r" b="b" t="t" l="l"/>
              <a:pathLst>
                <a:path h="6186551" w="6350000">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l="0" t="-2096" r="-1058" b="-2096"/>
              </a:stretch>
            </a:blipFill>
          </p:spPr>
        </p:sp>
      </p:grpSp>
      <p:sp>
        <p:nvSpPr>
          <p:cNvPr name="TextBox 16" id="16"/>
          <p:cNvSpPr txBox="true"/>
          <p:nvPr/>
        </p:nvSpPr>
        <p:spPr>
          <a:xfrm rot="0">
            <a:off x="1660685" y="2949004"/>
            <a:ext cx="9565313" cy="3698875"/>
          </a:xfrm>
          <a:prstGeom prst="rect">
            <a:avLst/>
          </a:prstGeom>
        </p:spPr>
        <p:txBody>
          <a:bodyPr anchor="t" rtlCol="false" tIns="0" lIns="0" bIns="0" rIns="0">
            <a:spAutoFit/>
          </a:bodyPr>
          <a:lstStyle/>
          <a:p>
            <a:pPr algn="just">
              <a:lnSpc>
                <a:spcPts val="4999"/>
              </a:lnSpc>
            </a:pPr>
            <a:r>
              <a:rPr lang="en-US" sz="2499" b="true">
                <a:solidFill>
                  <a:srgbClr val="383C5B"/>
                </a:solidFill>
                <a:latin typeface="Montserrat Bold"/>
                <a:ea typeface="Montserrat Bold"/>
                <a:cs typeface="Montserrat Bold"/>
                <a:sym typeface="Montserrat Bold"/>
              </a:rPr>
              <a:t>- Cài đặt RDS và IAM trên AWS.</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Thiết</a:t>
            </a:r>
            <a:r>
              <a:rPr lang="en-US" sz="2499" b="true">
                <a:solidFill>
                  <a:srgbClr val="383C5B"/>
                </a:solidFill>
                <a:latin typeface="Montserrat Bold"/>
                <a:ea typeface="Montserrat Bold"/>
                <a:cs typeface="Montserrat Bold"/>
                <a:sym typeface="Montserrat Bold"/>
              </a:rPr>
              <a:t> lập cơ sở dữ liệu ban đầu và nhập dữ liệu thử.</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Áp dụng mã hóa cho các cột chứa thông tin nhạy cảm (VD: số CMND, mật khẩu).</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Kiểm tra lại các quyền truy cập của người dùng.</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Hoàn thiện báo cáo và demo ngắn.</a:t>
            </a: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TRIỂN KHAI</a:t>
            </a:r>
          </a:p>
        </p:txBody>
      </p:sp>
      <p:sp>
        <p:nvSpPr>
          <p:cNvPr name="TextBox 18" id="18"/>
          <p:cNvSpPr txBox="true"/>
          <p:nvPr/>
        </p:nvSpPr>
        <p:spPr>
          <a:xfrm rot="0">
            <a:off x="1754734" y="1663044"/>
            <a:ext cx="2800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4</a:t>
            </a:r>
          </a:p>
        </p:txBody>
      </p:sp>
      <p:sp>
        <p:nvSpPr>
          <p:cNvPr name="Freeform 19" id="19"/>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5</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9835790" cy="2432153"/>
          </a:xfrm>
          <a:prstGeom prst="rect">
            <a:avLst/>
          </a:prstGeom>
        </p:spPr>
        <p:txBody>
          <a:bodyPr anchor="t" rtlCol="false" tIns="0" lIns="0" bIns="0" rIns="0">
            <a:spAutoFit/>
          </a:bodyPr>
          <a:lstStyle/>
          <a:p>
            <a:pPr algn="ctr">
              <a:lnSpc>
                <a:spcPts val="9794"/>
              </a:lnSpc>
            </a:pPr>
            <a:r>
              <a:rPr lang="en-US" b="true" sz="6995">
                <a:solidFill>
                  <a:srgbClr val="FFFFFF"/>
                </a:solidFill>
                <a:latin typeface="Montserrat Bold"/>
                <a:ea typeface="Montserrat Bold"/>
                <a:cs typeface="Montserrat Bold"/>
                <a:sym typeface="Montserrat Bold"/>
              </a:rPr>
              <a:t>THỜI GIAN VÀ </a:t>
            </a:r>
          </a:p>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CÁC MỐC CHÍNH</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2457508" y="1836401"/>
            <a:ext cx="5712995"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Bold"/>
                <a:ea typeface="Montserrat Bold"/>
                <a:cs typeface="Montserrat Bold"/>
                <a:sym typeface="Montserrat Bold"/>
              </a:rPr>
              <a:t>LỘ TRÌNH THỰC HIỆN</a:t>
            </a:r>
          </a:p>
        </p:txBody>
      </p:sp>
      <p:sp>
        <p:nvSpPr>
          <p:cNvPr name="TextBox 15" id="15"/>
          <p:cNvSpPr txBox="true"/>
          <p:nvPr/>
        </p:nvSpPr>
        <p:spPr>
          <a:xfrm rot="0">
            <a:off x="1773834" y="1663044"/>
            <a:ext cx="2418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5</a:t>
            </a:r>
          </a:p>
        </p:txBody>
      </p:sp>
      <p:graphicFrame>
        <p:nvGraphicFramePr>
          <p:cNvPr name="Table 16" id="16"/>
          <p:cNvGraphicFramePr>
            <a:graphicFrameLocks noGrp="true"/>
          </p:cNvGraphicFramePr>
          <p:nvPr/>
        </p:nvGraphicFramePr>
        <p:xfrm>
          <a:off x="2457508" y="2490391"/>
          <a:ext cx="12901548" cy="6460337"/>
        </p:xfrm>
        <a:graphic>
          <a:graphicData uri="http://schemas.openxmlformats.org/drawingml/2006/table">
            <a:tbl>
              <a:tblPr/>
              <a:tblGrid>
                <a:gridCol w="4300516"/>
                <a:gridCol w="4300516"/>
                <a:gridCol w="4300516"/>
              </a:tblGrid>
              <a:tr h="939488">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Giai đoạn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Thời gian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Nội dung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74143">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Giai đoạn 1</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Tuần 1</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Phân tích yêu cầu đề tài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8223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Giai</a:t>
                      </a:r>
                      <a:r>
                        <a:rPr lang="en-US" sz="2199" b="true">
                          <a:solidFill>
                            <a:srgbClr val="000000"/>
                          </a:solidFill>
                          <a:latin typeface="Montserrat Bold"/>
                          <a:ea typeface="Montserrat Bold"/>
                          <a:cs typeface="Montserrat Bold"/>
                          <a:sym typeface="Montserrat Bold"/>
                        </a:rPr>
                        <a:t> đoạn 2</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Tuần 2</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Thiết kế hệ thống + Cài đặt môi trường thử nghiệm</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8223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Giai đoạn 3</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Tuần 3</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Áp dụng mã hóa, phân quyền truy cập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8223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Giai đoạn 4</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Tuần 4</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Thực hiện kiểm thử bảo mật + ghi nhận kết quả</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bl>
          </a:graphicData>
        </a:graphic>
      </p:graphicFrame>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230600" y="0"/>
            <a:ext cx="1474915" cy="2009790"/>
            <a:chOff x="0" y="0"/>
            <a:chExt cx="660400" cy="899893"/>
          </a:xfrm>
        </p:grpSpPr>
        <p:sp>
          <p:nvSpPr>
            <p:cNvPr name="Freeform 7" id="7"/>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8" id="8"/>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9"/>
            <a:stretch>
              <a:fillRect l="0" t="0" r="0" b="0"/>
            </a:stretch>
          </a:blipFill>
        </p:spPr>
      </p:sp>
      <p:sp>
        <p:nvSpPr>
          <p:cNvPr name="TextBox 14" id="14"/>
          <p:cNvSpPr txBox="true"/>
          <p:nvPr/>
        </p:nvSpPr>
        <p:spPr>
          <a:xfrm rot="0">
            <a:off x="6532609" y="2547817"/>
            <a:ext cx="5222781" cy="754380"/>
          </a:xfrm>
          <a:prstGeom prst="rect">
            <a:avLst/>
          </a:prstGeom>
        </p:spPr>
        <p:txBody>
          <a:bodyPr anchor="t" rtlCol="false" tIns="0" lIns="0" bIns="0" rIns="0">
            <a:spAutoFit/>
          </a:bodyPr>
          <a:lstStyle/>
          <a:p>
            <a:pPr algn="ctr">
              <a:lnSpc>
                <a:spcPts val="5280"/>
              </a:lnSpc>
            </a:pPr>
            <a:r>
              <a:rPr lang="en-US" b="true" sz="6600">
                <a:solidFill>
                  <a:srgbClr val="383C5B"/>
                </a:solidFill>
                <a:latin typeface="Montserrat Heavy"/>
                <a:ea typeface="Montserrat Heavy"/>
                <a:cs typeface="Montserrat Heavy"/>
                <a:sym typeface="Montserrat Heavy"/>
              </a:rPr>
              <a:t>DANH MỤC</a:t>
            </a:r>
          </a:p>
        </p:txBody>
      </p:sp>
      <p:sp>
        <p:nvSpPr>
          <p:cNvPr name="TextBox 15" id="15"/>
          <p:cNvSpPr txBox="true"/>
          <p:nvPr/>
        </p:nvSpPr>
        <p:spPr>
          <a:xfrm rot="0">
            <a:off x="2791844" y="3997531"/>
            <a:ext cx="6128598" cy="2734945"/>
          </a:xfrm>
          <a:prstGeom prst="rect">
            <a:avLst/>
          </a:prstGeom>
        </p:spPr>
        <p:txBody>
          <a:bodyPr anchor="t" rtlCol="false" tIns="0" lIns="0" bIns="0" rIns="0">
            <a:spAutoFit/>
          </a:bodyPr>
          <a:lstStyle/>
          <a:p>
            <a:pPr algn="l">
              <a:lnSpc>
                <a:spcPts val="5599"/>
              </a:lnSpc>
            </a:pPr>
            <a:r>
              <a:rPr lang="en-US" sz="2799" b="true">
                <a:solidFill>
                  <a:srgbClr val="383C5B"/>
                </a:solidFill>
                <a:latin typeface="Montserrat Bold"/>
                <a:ea typeface="Montserrat Bold"/>
                <a:cs typeface="Montserrat Bold"/>
                <a:sym typeface="Montserrat Bold"/>
              </a:rPr>
              <a:t>1. Tóm tắt đề tài</a:t>
            </a:r>
          </a:p>
          <a:p>
            <a:pPr algn="l">
              <a:lnSpc>
                <a:spcPts val="5599"/>
              </a:lnSpc>
            </a:pPr>
            <a:r>
              <a:rPr lang="en-US" sz="2799" b="true">
                <a:solidFill>
                  <a:srgbClr val="383C5B"/>
                </a:solidFill>
                <a:latin typeface="Montserrat Bold"/>
                <a:ea typeface="Montserrat Bold"/>
                <a:cs typeface="Montserrat Bold"/>
                <a:sym typeface="Montserrat Bold"/>
              </a:rPr>
              <a:t>2. Phát biểu vấn đề</a:t>
            </a:r>
          </a:p>
          <a:p>
            <a:pPr algn="l">
              <a:lnSpc>
                <a:spcPts val="5599"/>
              </a:lnSpc>
            </a:pPr>
            <a:r>
              <a:rPr lang="en-US" sz="2799" b="true">
                <a:solidFill>
                  <a:srgbClr val="383C5B"/>
                </a:solidFill>
                <a:latin typeface="Montserrat Bold"/>
                <a:ea typeface="Montserrat Bold"/>
                <a:cs typeface="Montserrat Bold"/>
                <a:sym typeface="Montserrat Bold"/>
              </a:rPr>
              <a:t>3. Kiến trúc giải pháp</a:t>
            </a:r>
          </a:p>
          <a:p>
            <a:pPr algn="l">
              <a:lnSpc>
                <a:spcPts val="5599"/>
              </a:lnSpc>
            </a:pPr>
            <a:r>
              <a:rPr lang="en-US" sz="2799" b="true">
                <a:solidFill>
                  <a:srgbClr val="383C5B"/>
                </a:solidFill>
                <a:latin typeface="Montserrat Bold"/>
                <a:ea typeface="Montserrat Bold"/>
                <a:cs typeface="Montserrat Bold"/>
                <a:sym typeface="Montserrat Bold"/>
              </a:rPr>
              <a:t>4. Triển khai kỹ thuật</a:t>
            </a:r>
          </a:p>
        </p:txBody>
      </p:sp>
      <p:sp>
        <p:nvSpPr>
          <p:cNvPr name="TextBox 16" id="16"/>
          <p:cNvSpPr txBox="true"/>
          <p:nvPr/>
        </p:nvSpPr>
        <p:spPr>
          <a:xfrm rot="0">
            <a:off x="9716075" y="3997531"/>
            <a:ext cx="5780081" cy="2734945"/>
          </a:xfrm>
          <a:prstGeom prst="rect">
            <a:avLst/>
          </a:prstGeom>
        </p:spPr>
        <p:txBody>
          <a:bodyPr anchor="t" rtlCol="false" tIns="0" lIns="0" bIns="0" rIns="0">
            <a:spAutoFit/>
          </a:bodyPr>
          <a:lstStyle/>
          <a:p>
            <a:pPr algn="l">
              <a:lnSpc>
                <a:spcPts val="5599"/>
              </a:lnSpc>
            </a:pPr>
            <a:r>
              <a:rPr lang="en-US" sz="2799" b="true">
                <a:solidFill>
                  <a:srgbClr val="383C5B"/>
                </a:solidFill>
                <a:latin typeface="Montserrat Bold"/>
                <a:ea typeface="Montserrat Bold"/>
                <a:cs typeface="Montserrat Bold"/>
                <a:sym typeface="Montserrat Bold"/>
              </a:rPr>
              <a:t>5. Thời gian và các mốc chính</a:t>
            </a:r>
          </a:p>
          <a:p>
            <a:pPr algn="l">
              <a:lnSpc>
                <a:spcPts val="5599"/>
              </a:lnSpc>
            </a:pPr>
            <a:r>
              <a:rPr lang="en-US" sz="2799" b="true">
                <a:solidFill>
                  <a:srgbClr val="383C5B"/>
                </a:solidFill>
                <a:latin typeface="Montserrat Bold"/>
                <a:ea typeface="Montserrat Bold"/>
                <a:cs typeface="Montserrat Bold"/>
                <a:sym typeface="Montserrat Bold"/>
              </a:rPr>
              <a:t>6. Chi phí </a:t>
            </a:r>
          </a:p>
          <a:p>
            <a:pPr algn="l">
              <a:lnSpc>
                <a:spcPts val="5599"/>
              </a:lnSpc>
            </a:pPr>
            <a:r>
              <a:rPr lang="en-US" sz="2799" b="true">
                <a:solidFill>
                  <a:srgbClr val="383C5B"/>
                </a:solidFill>
                <a:latin typeface="Montserrat Bold"/>
                <a:ea typeface="Montserrat Bold"/>
                <a:cs typeface="Montserrat Bold"/>
                <a:sym typeface="Montserrat Bold"/>
              </a:rPr>
              <a:t>7. Rủi ro</a:t>
            </a:r>
          </a:p>
          <a:p>
            <a:pPr algn="l">
              <a:lnSpc>
                <a:spcPts val="5599"/>
              </a:lnSpc>
            </a:pPr>
            <a:r>
              <a:rPr lang="en-US" sz="2799" b="true">
                <a:solidFill>
                  <a:srgbClr val="383C5B"/>
                </a:solidFill>
                <a:latin typeface="Montserrat Bold"/>
                <a:ea typeface="Montserrat Bold"/>
                <a:cs typeface="Montserrat Bold"/>
                <a:sym typeface="Montserrat Bold"/>
              </a:rPr>
              <a:t>8. Kết quả kỳ vọng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60685" y="2687651"/>
            <a:ext cx="13361687" cy="4635500"/>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Phụ thuộc (Dependencies)</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Triển khai mã hóa phụ thuộc vào việc chọn được hệ quản trị CSDL hỗ trợ tốt (MySQL/Aurora)</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Phân quyền cần có dữ liệu giả định và người dùng mẫu</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AWS cần được tạo và cấp quyền trước khi thử nghiệm</a:t>
            </a:r>
          </a:p>
          <a:p>
            <a:pPr algn="just">
              <a:lnSpc>
                <a:spcPts val="6249"/>
              </a:lnSpc>
            </a:pPr>
          </a:p>
        </p:txBody>
      </p:sp>
      <p:sp>
        <p:nvSpPr>
          <p:cNvPr name="TextBox 15" id="15"/>
          <p:cNvSpPr txBox="true"/>
          <p:nvPr/>
        </p:nvSpPr>
        <p:spPr>
          <a:xfrm rot="0">
            <a:off x="2457508" y="1836401"/>
            <a:ext cx="5712995"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PHỤ THUỘC</a:t>
            </a:r>
          </a:p>
        </p:txBody>
      </p:sp>
      <p:sp>
        <p:nvSpPr>
          <p:cNvPr name="TextBox 16" id="16"/>
          <p:cNvSpPr txBox="true"/>
          <p:nvPr/>
        </p:nvSpPr>
        <p:spPr>
          <a:xfrm rot="0">
            <a:off x="1773834" y="1663044"/>
            <a:ext cx="24189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5</a:t>
            </a:r>
          </a:p>
        </p:txBody>
      </p:sp>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6</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9835790" cy="1193857"/>
          </a:xfrm>
          <a:prstGeom prst="rect">
            <a:avLst/>
          </a:prstGeom>
        </p:spPr>
        <p:txBody>
          <a:bodyPr anchor="t" rtlCol="false" tIns="0" lIns="0" bIns="0" rIns="0">
            <a:spAutoFit/>
          </a:bodyPr>
          <a:lstStyle/>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CHI PHÍ</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9098360"/>
            <a:chOff x="0" y="0"/>
            <a:chExt cx="4274726" cy="2396276"/>
          </a:xfrm>
        </p:grpSpPr>
        <p:sp>
          <p:nvSpPr>
            <p:cNvPr name="Freeform 7" id="7"/>
            <p:cNvSpPr/>
            <p:nvPr/>
          </p:nvSpPr>
          <p:spPr>
            <a:xfrm flipH="false" flipV="false" rot="0">
              <a:off x="0" y="0"/>
              <a:ext cx="4274726" cy="2396276"/>
            </a:xfrm>
            <a:custGeom>
              <a:avLst/>
              <a:gdLst/>
              <a:ahLst/>
              <a:cxnLst/>
              <a:rect r="r" b="b" t="t" l="l"/>
              <a:pathLst>
                <a:path h="2396276" w="4274726">
                  <a:moveTo>
                    <a:pt x="24327" y="0"/>
                  </a:moveTo>
                  <a:lnTo>
                    <a:pt x="4250399" y="0"/>
                  </a:lnTo>
                  <a:cubicBezTo>
                    <a:pt x="4263834" y="0"/>
                    <a:pt x="4274726" y="10891"/>
                    <a:pt x="4274726" y="24327"/>
                  </a:cubicBezTo>
                  <a:lnTo>
                    <a:pt x="4274726" y="2371949"/>
                  </a:lnTo>
                  <a:cubicBezTo>
                    <a:pt x="4274726" y="2378401"/>
                    <a:pt x="4272163" y="2384589"/>
                    <a:pt x="4267601" y="2389151"/>
                  </a:cubicBezTo>
                  <a:cubicBezTo>
                    <a:pt x="4263039" y="2393713"/>
                    <a:pt x="4256851" y="2396276"/>
                    <a:pt x="4250399" y="2396276"/>
                  </a:cubicBezTo>
                  <a:lnTo>
                    <a:pt x="24327" y="2396276"/>
                  </a:lnTo>
                  <a:cubicBezTo>
                    <a:pt x="10891" y="2396276"/>
                    <a:pt x="0" y="2385384"/>
                    <a:pt x="0" y="2371949"/>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434376"/>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527468" y="2314339"/>
            <a:ext cx="13286070" cy="682625"/>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 Ước tính</a:t>
            </a:r>
            <a:r>
              <a:rPr lang="en-US" sz="2499" b="true">
                <a:solidFill>
                  <a:srgbClr val="383C5B"/>
                </a:solidFill>
                <a:latin typeface="Montserrat Bold"/>
                <a:ea typeface="Montserrat Bold"/>
                <a:cs typeface="Montserrat Bold"/>
                <a:sym typeface="Montserrat Bold"/>
              </a:rPr>
              <a:t> chi phí (1</a:t>
            </a:r>
            <a:r>
              <a:rPr lang="en-US" sz="2499" b="true">
                <a:solidFill>
                  <a:srgbClr val="383C5B"/>
                </a:solidFill>
                <a:latin typeface="Montserrat Bold"/>
                <a:ea typeface="Montserrat Bold"/>
                <a:cs typeface="Montserrat Bold"/>
                <a:sym typeface="Montserrat Bold"/>
              </a:rPr>
              <a:t> tháng)</a:t>
            </a:r>
          </a:p>
        </p:txBody>
      </p:sp>
      <p:sp>
        <p:nvSpPr>
          <p:cNvPr name="TextBox 15" id="15"/>
          <p:cNvSpPr txBox="true"/>
          <p:nvPr/>
        </p:nvSpPr>
        <p:spPr>
          <a:xfrm rot="0">
            <a:off x="1765301" y="1663044"/>
            <a:ext cx="258961"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6</a:t>
            </a:r>
          </a:p>
        </p:txBody>
      </p:sp>
      <p:sp>
        <p:nvSpPr>
          <p:cNvPr name="TextBox 16" id="16"/>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CHI PHÍ</a:t>
            </a:r>
          </a:p>
        </p:txBody>
      </p:sp>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graphicFrame>
        <p:nvGraphicFramePr>
          <p:cNvPr name="Table 18" id="18"/>
          <p:cNvGraphicFramePr>
            <a:graphicFrameLocks noGrp="true"/>
          </p:cNvGraphicFramePr>
          <p:nvPr/>
        </p:nvGraphicFramePr>
        <p:xfrm>
          <a:off x="1527468" y="3206976"/>
          <a:ext cx="15202360" cy="6696075"/>
        </p:xfrm>
        <a:graphic>
          <a:graphicData uri="http://schemas.openxmlformats.org/drawingml/2006/table">
            <a:tbl>
              <a:tblPr/>
              <a:tblGrid>
                <a:gridCol w="3293644"/>
                <a:gridCol w="7242202"/>
                <a:gridCol w="2387802"/>
                <a:gridCol w="2278712"/>
              </a:tblGrid>
              <a:tr h="910577">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Hạng mục</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 Chi tiết</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Ước tính (USD</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Chi phí (VNĐ)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r>
              <a:tr h="1321448">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AWS Infrastructure</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EC2 t2.micro (Free Tier) + RDS t4g.micro + S3, CloudWatch, KMS (thấp gói)</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 – $2</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50.000 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910577">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Phát triển (Dev Cost)</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Tự thực hiện, sử dụng mã nguồn mở</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1321448">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Dịch vụ bên thứ ba (nếu có)</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Không dùng dịch vụ trả phí, tận dụng mã nguồn mở (pgAudit, KMS, OSSEC, v.v.)</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1321448">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Chi phí vận hành (Ops)</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Monitoring, bảo trì, phân tích log, CPU usage ở mức tối thiểu</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$0 – $2</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a:solidFill>
                            <a:srgbClr val="000000"/>
                          </a:solidFill>
                          <a:latin typeface="Montserrat"/>
                          <a:ea typeface="Montserrat"/>
                          <a:cs typeface="Montserrat"/>
                          <a:sym typeface="Montserrat"/>
                        </a:rPr>
                        <a:t>50.000 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910577">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Tổng chi phí</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2799"/>
                        </a:lnSpc>
                        <a:defRPr/>
                      </a:pP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4 USD</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2799"/>
                        </a:lnSpc>
                        <a:defRPr/>
                      </a:pPr>
                      <a:r>
                        <a:rPr lang="en-US" sz="1999" b="true">
                          <a:solidFill>
                            <a:srgbClr val="000000"/>
                          </a:solidFill>
                          <a:latin typeface="Montserrat Bold"/>
                          <a:ea typeface="Montserrat Bold"/>
                          <a:cs typeface="Montserrat Bold"/>
                          <a:sym typeface="Montserrat Bold"/>
                        </a:rPr>
                        <a:t>100.000 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bl>
          </a:graphicData>
        </a:graphic>
      </p:graphicFrame>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527468" y="2314339"/>
            <a:ext cx="13286070" cy="682625"/>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 ROI &amp; Break-even</a:t>
            </a:r>
            <a:r>
              <a:rPr lang="en-US" sz="2499" b="true">
                <a:solidFill>
                  <a:srgbClr val="383C5B"/>
                </a:solidFill>
                <a:latin typeface="Montserrat Bold"/>
                <a:ea typeface="Montserrat Bold"/>
                <a:cs typeface="Montserrat Bold"/>
                <a:sym typeface="Montserrat Bold"/>
              </a:rPr>
              <a:t> A</a:t>
            </a:r>
            <a:r>
              <a:rPr lang="en-US" sz="2499" b="true">
                <a:solidFill>
                  <a:srgbClr val="383C5B"/>
                </a:solidFill>
                <a:latin typeface="Montserrat Bold"/>
                <a:ea typeface="Montserrat Bold"/>
                <a:cs typeface="Montserrat Bold"/>
                <a:sym typeface="Montserrat Bold"/>
              </a:rPr>
              <a:t>nalysis</a:t>
            </a:r>
          </a:p>
        </p:txBody>
      </p:sp>
      <p:sp>
        <p:nvSpPr>
          <p:cNvPr name="TextBox 15" id="15"/>
          <p:cNvSpPr txBox="true"/>
          <p:nvPr/>
        </p:nvSpPr>
        <p:spPr>
          <a:xfrm rot="0">
            <a:off x="1765301" y="1663044"/>
            <a:ext cx="258961"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6</a:t>
            </a:r>
          </a:p>
        </p:txBody>
      </p:sp>
      <p:sp>
        <p:nvSpPr>
          <p:cNvPr name="TextBox 16" id="16"/>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CHI PHÍ</a:t>
            </a:r>
          </a:p>
        </p:txBody>
      </p:sp>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graphicFrame>
        <p:nvGraphicFramePr>
          <p:cNvPr name="Table 18" id="18"/>
          <p:cNvGraphicFramePr>
            <a:graphicFrameLocks noGrp="true"/>
          </p:cNvGraphicFramePr>
          <p:nvPr/>
        </p:nvGraphicFramePr>
        <p:xfrm>
          <a:off x="1527468" y="3358915"/>
          <a:ext cx="15064582" cy="4172361"/>
        </p:xfrm>
        <a:graphic>
          <a:graphicData uri="http://schemas.openxmlformats.org/drawingml/2006/table">
            <a:tbl>
              <a:tblPr/>
              <a:tblGrid>
                <a:gridCol w="7065413"/>
                <a:gridCol w="7999170"/>
              </a:tblGrid>
              <a:tr h="911950">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Chỉ số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Phân tích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646048">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Chi phí đầu tư ban đầu</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$4 (~100.000₫) cho môi trường thử nghiệm đơn giản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614363">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Lợi ích</a:t>
                      </a:r>
                      <a:r>
                        <a:rPr lang="en-US" sz="2199" b="true">
                          <a:solidFill>
                            <a:srgbClr val="000000"/>
                          </a:solidFill>
                          <a:latin typeface="Montserrat Bold"/>
                          <a:ea typeface="Montserrat Bold"/>
                          <a:cs typeface="Montserrat Bold"/>
                          <a:sym typeface="Montserrat Bold"/>
                        </a:rPr>
                        <a:t> đạt được</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Tránh rủi ro rò rỉ dữ liệu nội bộ &amp; khách hàng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bl>
          </a:graphicData>
        </a:graphic>
      </p:graphicFrame>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761494"/>
            <a:chOff x="0" y="0"/>
            <a:chExt cx="4274726" cy="2307554"/>
          </a:xfrm>
        </p:grpSpPr>
        <p:sp>
          <p:nvSpPr>
            <p:cNvPr name="Freeform 7" id="7"/>
            <p:cNvSpPr/>
            <p:nvPr/>
          </p:nvSpPr>
          <p:spPr>
            <a:xfrm flipH="false" flipV="false" rot="0">
              <a:off x="0" y="0"/>
              <a:ext cx="4274726" cy="2307554"/>
            </a:xfrm>
            <a:custGeom>
              <a:avLst/>
              <a:gdLst/>
              <a:ahLst/>
              <a:cxnLst/>
              <a:rect r="r" b="b" t="t" l="l"/>
              <a:pathLst>
                <a:path h="2307554" w="4274726">
                  <a:moveTo>
                    <a:pt x="24327" y="0"/>
                  </a:moveTo>
                  <a:lnTo>
                    <a:pt x="4250399" y="0"/>
                  </a:lnTo>
                  <a:cubicBezTo>
                    <a:pt x="4263834" y="0"/>
                    <a:pt x="4274726" y="10891"/>
                    <a:pt x="4274726" y="24327"/>
                  </a:cubicBezTo>
                  <a:lnTo>
                    <a:pt x="4274726" y="2283227"/>
                  </a:lnTo>
                  <a:cubicBezTo>
                    <a:pt x="4274726" y="2296663"/>
                    <a:pt x="4263834" y="2307554"/>
                    <a:pt x="4250399" y="2307554"/>
                  </a:cubicBezTo>
                  <a:lnTo>
                    <a:pt x="24327" y="2307554"/>
                  </a:lnTo>
                  <a:cubicBezTo>
                    <a:pt x="10891" y="2307554"/>
                    <a:pt x="0" y="2296663"/>
                    <a:pt x="0" y="2283227"/>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34565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527468" y="2314339"/>
            <a:ext cx="13286070" cy="682625"/>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 Cost Optimization Strategies</a:t>
            </a:r>
          </a:p>
        </p:txBody>
      </p:sp>
      <p:sp>
        <p:nvSpPr>
          <p:cNvPr name="TextBox 15" id="15"/>
          <p:cNvSpPr txBox="true"/>
          <p:nvPr/>
        </p:nvSpPr>
        <p:spPr>
          <a:xfrm rot="0">
            <a:off x="1765301" y="1663044"/>
            <a:ext cx="258961"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6</a:t>
            </a:r>
          </a:p>
        </p:txBody>
      </p:sp>
      <p:sp>
        <p:nvSpPr>
          <p:cNvPr name="TextBox 16" id="16"/>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CHI PHÍ</a:t>
            </a:r>
          </a:p>
        </p:txBody>
      </p:sp>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graphicFrame>
        <p:nvGraphicFramePr>
          <p:cNvPr name="Table 18" id="18"/>
          <p:cNvGraphicFramePr>
            <a:graphicFrameLocks noGrp="true"/>
          </p:cNvGraphicFramePr>
          <p:nvPr/>
        </p:nvGraphicFramePr>
        <p:xfrm>
          <a:off x="1527468" y="3358915"/>
          <a:ext cx="15064582" cy="6076950"/>
        </p:xfrm>
        <a:graphic>
          <a:graphicData uri="http://schemas.openxmlformats.org/drawingml/2006/table">
            <a:tbl>
              <a:tblPr/>
              <a:tblGrid>
                <a:gridCol w="7065413"/>
                <a:gridCol w="7999170"/>
              </a:tblGrid>
              <a:tr h="947481">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Chiến lược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 Mục tiêu</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93996">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Dùng Free Tier AWS và Spot Instance nếu cần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Giảm chi phí compute</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93996">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Tận dụng mã nguồn mở thay vì dịch vụ license trả phí</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Loại bỏ chi phí bên thứ ba</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1393996">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Giám sát log và sử dụng alert tự động qua CloudWatch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Giảm chi phí vận hành thủ công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r h="947481">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Giảm chi phí vận hành thủ công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Giảm chi phí vận hành thủ công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r>
            </a:tbl>
          </a:graphicData>
        </a:graphic>
      </p:graphicFrame>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7</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9835790" cy="1193857"/>
          </a:xfrm>
          <a:prstGeom prst="rect">
            <a:avLst/>
          </a:prstGeom>
        </p:spPr>
        <p:txBody>
          <a:bodyPr anchor="t" rtlCol="false" tIns="0" lIns="0" bIns="0" rIns="0">
            <a:spAutoFit/>
          </a:bodyPr>
          <a:lstStyle/>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RỦI RO</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768773" y="1663044"/>
            <a:ext cx="252016"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7</a:t>
            </a:r>
          </a:p>
        </p:txBody>
      </p:sp>
      <p:sp>
        <p:nvSpPr>
          <p:cNvPr name="TextBox 15" id="15"/>
          <p:cNvSpPr txBox="true"/>
          <p:nvPr/>
        </p:nvSpPr>
        <p:spPr>
          <a:xfrm rot="0">
            <a:off x="2573751" y="1838448"/>
            <a:ext cx="5329317" cy="362357"/>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MA TRẬN</a:t>
            </a:r>
          </a:p>
        </p:txBody>
      </p:sp>
      <p:graphicFrame>
        <p:nvGraphicFramePr>
          <p:cNvPr name="Table 16" id="16"/>
          <p:cNvGraphicFramePr>
            <a:graphicFrameLocks noGrp="true"/>
          </p:cNvGraphicFramePr>
          <p:nvPr/>
        </p:nvGraphicFramePr>
        <p:xfrm>
          <a:off x="2515668" y="2808052"/>
          <a:ext cx="12901548" cy="4905375"/>
        </p:xfrm>
        <a:graphic>
          <a:graphicData uri="http://schemas.openxmlformats.org/drawingml/2006/table">
            <a:tbl>
              <a:tblPr/>
              <a:tblGrid>
                <a:gridCol w="3225387"/>
                <a:gridCol w="3225387"/>
                <a:gridCol w="3225387"/>
                <a:gridCol w="3225387"/>
              </a:tblGrid>
              <a:tr h="981075">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Rủi ro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Ảnh hưởng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Khả năng</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c>
                  <a:txBody>
                    <a:bodyPr anchor="t" rtlCol="false"/>
                    <a:lstStyle/>
                    <a:p>
                      <a:pPr algn="ctr">
                        <a:lnSpc>
                          <a:spcPts val="3079"/>
                        </a:lnSpc>
                        <a:defRPr/>
                      </a:pPr>
                      <a:r>
                        <a:rPr lang="en-US" sz="2199" b="true">
                          <a:solidFill>
                            <a:srgbClr val="000000"/>
                          </a:solidFill>
                          <a:latin typeface="Montserrat Bold"/>
                          <a:ea typeface="Montserrat Bold"/>
                          <a:cs typeface="Montserrat Bold"/>
                          <a:sym typeface="Montserrat Bold"/>
                        </a:rPr>
                        <a:t>Mức độ</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7197CF"/>
                    </a:solidFill>
                  </a:tcPr>
                </a:tc>
              </a:tr>
              <a:tr h="981075">
                <a:tc>
                  <a:txBody>
                    <a:bodyPr anchor="t" rtlCol="false"/>
                    <a:lstStyle/>
                    <a:p>
                      <a:pPr algn="ctr">
                        <a:lnSpc>
                          <a:spcPts val="3079"/>
                        </a:lnSpc>
                        <a:defRPr/>
                      </a:pPr>
                      <a:r>
                        <a:rPr lang="en-US" sz="2199">
                          <a:solidFill>
                            <a:srgbClr val="000000"/>
                          </a:solidFill>
                          <a:latin typeface="Montserrat"/>
                          <a:ea typeface="Montserrat"/>
                          <a:cs typeface="Montserrat"/>
                          <a:sym typeface="Montserrat"/>
                        </a:rPr>
                        <a:t>Lộ thông tin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Trung bình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981075">
                <a:tc>
                  <a:txBody>
                    <a:bodyPr anchor="t" rtlCol="false"/>
                    <a:lstStyle/>
                    <a:p>
                      <a:pPr algn="ctr">
                        <a:lnSpc>
                          <a:spcPts val="3079"/>
                        </a:lnSpc>
                        <a:defRPr/>
                      </a:pPr>
                      <a:r>
                        <a:rPr lang="en-US" sz="2199">
                          <a:solidFill>
                            <a:srgbClr val="000000"/>
                          </a:solidFill>
                          <a:latin typeface="Montserrat"/>
                          <a:ea typeface="Montserrat"/>
                          <a:cs typeface="Montserrat"/>
                          <a:sym typeface="Montserrat"/>
                        </a:rPr>
                        <a:t>Cấp sai quyền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Trung bình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981075">
                <a:tc>
                  <a:txBody>
                    <a:bodyPr anchor="t" rtlCol="false"/>
                    <a:lstStyle/>
                    <a:p>
                      <a:pPr algn="ctr">
                        <a:lnSpc>
                          <a:spcPts val="3079"/>
                        </a:lnSpc>
                        <a:defRPr/>
                      </a:pPr>
                      <a:r>
                        <a:rPr lang="en-US" sz="2199">
                          <a:solidFill>
                            <a:srgbClr val="000000"/>
                          </a:solidFill>
                          <a:latin typeface="Montserrat"/>
                          <a:ea typeface="Montserrat"/>
                          <a:cs typeface="Montserrat"/>
                          <a:sym typeface="Montserrat"/>
                        </a:rPr>
                        <a:t>Không bật mã hóa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Thấp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Trung bình </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r h="981075">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Truy cập trái phép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A9C8E9"/>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Thấp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c>
                  <a:txBody>
                    <a:bodyPr anchor="t" rtlCol="false"/>
                    <a:lstStyle/>
                    <a:p>
                      <a:pPr algn="ctr">
                        <a:lnSpc>
                          <a:spcPts val="3079"/>
                        </a:lnSpc>
                        <a:defRPr/>
                      </a:pPr>
                      <a:r>
                        <a:rPr lang="en-US" sz="2199">
                          <a:solidFill>
                            <a:srgbClr val="000000"/>
                          </a:solidFill>
                          <a:latin typeface="Montserrat"/>
                          <a:ea typeface="Montserrat"/>
                          <a:cs typeface="Montserrat"/>
                          <a:sym typeface="Montserrat"/>
                        </a:rPr>
                        <a:t>Trung bình</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DAEAFF"/>
                    </a:solidFill>
                  </a:tcPr>
                </a:tc>
              </a:tr>
            </a:tbl>
          </a:graphicData>
        </a:graphic>
      </p:graphicFrame>
      <p:sp>
        <p:nvSpPr>
          <p:cNvPr name="Freeform 17" id="17"/>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1"/>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60685" y="2374879"/>
            <a:ext cx="10053835" cy="3844925"/>
          </a:xfrm>
          <a:prstGeom prst="rect">
            <a:avLst/>
          </a:prstGeom>
        </p:spPr>
        <p:txBody>
          <a:bodyPr anchor="t" rtlCol="false" tIns="0" lIns="0" bIns="0" rIns="0">
            <a:spAutoFit/>
          </a:bodyPr>
          <a:lstStyle/>
          <a:p>
            <a:pPr algn="just">
              <a:lnSpc>
                <a:spcPts val="6249"/>
              </a:lnSpc>
            </a:pPr>
            <a:r>
              <a:rPr lang="en-US" b="true" sz="2499">
                <a:solidFill>
                  <a:srgbClr val="383C5B"/>
                </a:solidFill>
                <a:latin typeface="Montserrat Bold"/>
                <a:ea typeface="Montserrat Bold"/>
                <a:cs typeface="Montserrat Bold"/>
                <a:sym typeface="Montserrat Bold"/>
              </a:rPr>
              <a:t>- Bật mã hóa dữ liệu khi tạo database (encryption </a:t>
            </a:r>
            <a:r>
              <a:rPr lang="en-US" b="true" sz="2499" u="none">
                <a:solidFill>
                  <a:srgbClr val="383C5B"/>
                </a:solidFill>
                <a:latin typeface="Montserrat Bold"/>
                <a:ea typeface="Montserrat Bold"/>
                <a:cs typeface="Montserrat Bold"/>
                <a:sym typeface="Montserrat Bold"/>
              </a:rPr>
              <a:t>at</a:t>
            </a:r>
            <a:r>
              <a:rPr lang="en-US" b="true" sz="2499">
                <a:solidFill>
                  <a:srgbClr val="383C5B"/>
                </a:solidFill>
                <a:latin typeface="Montserrat Bold"/>
                <a:ea typeface="Montserrat Bold"/>
                <a:cs typeface="Montserrat Bold"/>
                <a:sym typeface="Montserrat Bold"/>
              </a:rPr>
              <a:t> rest).</a:t>
            </a:r>
          </a:p>
          <a:p>
            <a:pPr algn="just">
              <a:lnSpc>
                <a:spcPts val="6249"/>
              </a:lnSpc>
            </a:pPr>
            <a:r>
              <a:rPr lang="en-US" b="true" sz="2499">
                <a:solidFill>
                  <a:srgbClr val="383C5B"/>
                </a:solidFill>
                <a:latin typeface="Montserrat Bold"/>
                <a:ea typeface="Montserrat Bold"/>
                <a:cs typeface="Montserrat Bold"/>
                <a:sym typeface="Montserrat Bold"/>
              </a:rPr>
              <a:t>- Cài đặt phân quyền đúng người đúng việc.</a:t>
            </a:r>
          </a:p>
          <a:p>
            <a:pPr algn="just">
              <a:lnSpc>
                <a:spcPts val="6249"/>
              </a:lnSpc>
            </a:pPr>
            <a:r>
              <a:rPr lang="en-US" b="true" sz="2499">
                <a:solidFill>
                  <a:srgbClr val="383C5B"/>
                </a:solidFill>
                <a:latin typeface="Montserrat Bold"/>
                <a:ea typeface="Montserrat Bold"/>
                <a:cs typeface="Montserrat Bold"/>
                <a:sym typeface="Montserrat Bold"/>
              </a:rPr>
              <a:t>- Không chia sẻ thông tin truy cập lung tung.</a:t>
            </a:r>
          </a:p>
          <a:p>
            <a:pPr algn="just">
              <a:lnSpc>
                <a:spcPts val="6249"/>
              </a:lnSpc>
            </a:pPr>
            <a:r>
              <a:rPr lang="en-US" b="true" sz="2499">
                <a:solidFill>
                  <a:srgbClr val="383C5B"/>
                </a:solidFill>
                <a:latin typeface="Montserrat Bold"/>
                <a:ea typeface="Montserrat Bold"/>
                <a:cs typeface="Montserrat Bold"/>
                <a:sym typeface="Montserrat Bold"/>
              </a:rPr>
              <a:t>- Ghi log truy cập bằng CloudTrail.</a:t>
            </a:r>
          </a:p>
          <a:p>
            <a:pPr algn="just">
              <a:lnSpc>
                <a:spcPts val="6249"/>
              </a:lnSpc>
            </a:pPr>
          </a:p>
        </p:txBody>
      </p:sp>
      <p:grpSp>
        <p:nvGrpSpPr>
          <p:cNvPr name="Group 15" id="15"/>
          <p:cNvGrpSpPr>
            <a:grpSpLocks noChangeAspect="true"/>
          </p:cNvGrpSpPr>
          <p:nvPr/>
        </p:nvGrpSpPr>
        <p:grpSpPr>
          <a:xfrm rot="0">
            <a:off x="12139323" y="3131112"/>
            <a:ext cx="4444820" cy="5140796"/>
            <a:chOff x="0" y="0"/>
            <a:chExt cx="4428490" cy="5121910"/>
          </a:xfrm>
        </p:grpSpPr>
        <p:sp>
          <p:nvSpPr>
            <p:cNvPr name="Freeform 16" id="16"/>
            <p:cNvSpPr/>
            <p:nvPr/>
          </p:nvSpPr>
          <p:spPr>
            <a:xfrm flipH="false" flipV="false" rot="0">
              <a:off x="325120" y="509270"/>
              <a:ext cx="3675380" cy="3553460"/>
            </a:xfrm>
            <a:custGeom>
              <a:avLst/>
              <a:gdLst/>
              <a:ahLst/>
              <a:cxnLst/>
              <a:rect r="r" b="b" t="t" l="l"/>
              <a:pathLst>
                <a:path h="3553460" w="367538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name="Freeform 17" id="17"/>
            <p:cNvSpPr/>
            <p:nvPr/>
          </p:nvSpPr>
          <p:spPr>
            <a:xfrm flipH="false" flipV="false" rot="0">
              <a:off x="-2540" y="172720"/>
              <a:ext cx="4295140" cy="4847590"/>
            </a:xfrm>
            <a:custGeom>
              <a:avLst/>
              <a:gdLst/>
              <a:ahLst/>
              <a:cxnLst/>
              <a:rect r="r" b="b" t="t" l="l"/>
              <a:pathLst>
                <a:path h="4847590" w="429514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name="Freeform 18" id="18"/>
            <p:cNvSpPr/>
            <p:nvPr/>
          </p:nvSpPr>
          <p:spPr>
            <a:xfrm flipH="false" flipV="false" rot="0">
              <a:off x="172720" y="378460"/>
              <a:ext cx="3409950" cy="3274060"/>
            </a:xfrm>
            <a:custGeom>
              <a:avLst/>
              <a:gdLst/>
              <a:ahLst/>
              <a:cxnLst/>
              <a:rect r="r" b="b" t="t" l="l"/>
              <a:pathLst>
                <a:path h="3274060" w="340995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l="0" t="-2075" r="0" b="-2075"/>
              </a:stretch>
            </a:blipFill>
          </p:spPr>
        </p:sp>
        <p:sp>
          <p:nvSpPr>
            <p:cNvPr name="Freeform 19" id="19"/>
            <p:cNvSpPr/>
            <p:nvPr/>
          </p:nvSpPr>
          <p:spPr>
            <a:xfrm flipH="false" flipV="false" rot="0">
              <a:off x="1270" y="177800"/>
              <a:ext cx="4305300" cy="4842510"/>
            </a:xfrm>
            <a:custGeom>
              <a:avLst/>
              <a:gdLst/>
              <a:ahLst/>
              <a:cxnLst/>
              <a:rect r="r" b="b" t="t" l="l"/>
              <a:pathLst>
                <a:path h="4842510" w="430530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name="Freeform 20" id="20"/>
            <p:cNvSpPr/>
            <p:nvPr/>
          </p:nvSpPr>
          <p:spPr>
            <a:xfrm flipH="false" flipV="false" rot="0">
              <a:off x="5080" y="172720"/>
              <a:ext cx="4305300" cy="4519930"/>
            </a:xfrm>
            <a:custGeom>
              <a:avLst/>
              <a:gdLst/>
              <a:ahLst/>
              <a:cxnLst/>
              <a:rect r="r" b="b" t="t" l="l"/>
              <a:pathLst>
                <a:path h="4519930" w="430530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name="Freeform 21" id="21"/>
            <p:cNvSpPr/>
            <p:nvPr/>
          </p:nvSpPr>
          <p:spPr>
            <a:xfrm flipH="false" flipV="false" rot="0">
              <a:off x="3409951" y="0"/>
              <a:ext cx="274319" cy="1045210"/>
            </a:xfrm>
            <a:custGeom>
              <a:avLst/>
              <a:gdLst/>
              <a:ahLst/>
              <a:cxnLst/>
              <a:rect r="r" b="b" t="t" l="l"/>
              <a:pathLst>
                <a:path h="1045210" w="274319">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name="Freeform 22" id="22"/>
            <p:cNvSpPr/>
            <p:nvPr/>
          </p:nvSpPr>
          <p:spPr>
            <a:xfrm flipH="false" flipV="false" rot="0">
              <a:off x="3415028" y="15240"/>
              <a:ext cx="266700" cy="1032510"/>
            </a:xfrm>
            <a:custGeom>
              <a:avLst/>
              <a:gdLst/>
              <a:ahLst/>
              <a:cxnLst/>
              <a:rect r="r" b="b" t="t" l="l"/>
              <a:pathLst>
                <a:path h="1032510" w="26670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name="TextBox 23" id="23"/>
          <p:cNvSpPr txBox="true"/>
          <p:nvPr/>
        </p:nvSpPr>
        <p:spPr>
          <a:xfrm rot="0">
            <a:off x="1768773" y="1663044"/>
            <a:ext cx="252016"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7</a:t>
            </a:r>
          </a:p>
        </p:txBody>
      </p:sp>
      <p:sp>
        <p:nvSpPr>
          <p:cNvPr name="TextBox 24" id="24"/>
          <p:cNvSpPr txBox="true"/>
          <p:nvPr/>
        </p:nvSpPr>
        <p:spPr>
          <a:xfrm rot="0">
            <a:off x="2573751" y="1838448"/>
            <a:ext cx="5329317" cy="362357"/>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CÁCH GIẢM THIỂU</a:t>
            </a:r>
          </a:p>
        </p:txBody>
      </p:sp>
      <p:sp>
        <p:nvSpPr>
          <p:cNvPr name="Freeform 25" id="25"/>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60685" y="2374879"/>
            <a:ext cx="8294594" cy="5426075"/>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 Nếu bị lộ thông tin </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 Đổi mật khẩu, vô hiệu tài khoản.</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Nếu cấp sai quyền </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 Thu hồi quyền, kiểm tra lại toàn bộ user.</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Nếu mất</a:t>
            </a:r>
            <a:r>
              <a:rPr lang="en-US" sz="2499" b="true">
                <a:solidFill>
                  <a:srgbClr val="383C5B"/>
                </a:solidFill>
                <a:latin typeface="Montserrat Bold"/>
                <a:ea typeface="Montserrat Bold"/>
                <a:cs typeface="Montserrat Bold"/>
                <a:sym typeface="Montserrat Bold"/>
              </a:rPr>
              <a:t> log </a:t>
            </a:r>
          </a:p>
          <a:p>
            <a:pPr algn="just">
              <a:lnSpc>
                <a:spcPts val="624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 Bật lại CloudTrail, cấu hình lại đúng chuẩn.</a:t>
            </a:r>
          </a:p>
          <a:p>
            <a:pPr algn="just">
              <a:lnSpc>
                <a:spcPts val="6249"/>
              </a:lnSpc>
            </a:pPr>
          </a:p>
        </p:txBody>
      </p:sp>
      <p:grpSp>
        <p:nvGrpSpPr>
          <p:cNvPr name="Group 15" id="15"/>
          <p:cNvGrpSpPr>
            <a:grpSpLocks noChangeAspect="true"/>
          </p:cNvGrpSpPr>
          <p:nvPr/>
        </p:nvGrpSpPr>
        <p:grpSpPr>
          <a:xfrm rot="0">
            <a:off x="12139323" y="3131112"/>
            <a:ext cx="4444820" cy="5140796"/>
            <a:chOff x="0" y="0"/>
            <a:chExt cx="4428490" cy="5121910"/>
          </a:xfrm>
        </p:grpSpPr>
        <p:sp>
          <p:nvSpPr>
            <p:cNvPr name="Freeform 16" id="16"/>
            <p:cNvSpPr/>
            <p:nvPr/>
          </p:nvSpPr>
          <p:spPr>
            <a:xfrm flipH="false" flipV="false" rot="0">
              <a:off x="325120" y="509270"/>
              <a:ext cx="3675380" cy="3553460"/>
            </a:xfrm>
            <a:custGeom>
              <a:avLst/>
              <a:gdLst/>
              <a:ahLst/>
              <a:cxnLst/>
              <a:rect r="r" b="b" t="t" l="l"/>
              <a:pathLst>
                <a:path h="3553460" w="367538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name="Freeform 17" id="17"/>
            <p:cNvSpPr/>
            <p:nvPr/>
          </p:nvSpPr>
          <p:spPr>
            <a:xfrm flipH="false" flipV="false" rot="0">
              <a:off x="-2540" y="172720"/>
              <a:ext cx="4295140" cy="4847590"/>
            </a:xfrm>
            <a:custGeom>
              <a:avLst/>
              <a:gdLst/>
              <a:ahLst/>
              <a:cxnLst/>
              <a:rect r="r" b="b" t="t" l="l"/>
              <a:pathLst>
                <a:path h="4847590" w="429514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name="Freeform 18" id="18"/>
            <p:cNvSpPr/>
            <p:nvPr/>
          </p:nvSpPr>
          <p:spPr>
            <a:xfrm flipH="false" flipV="false" rot="0">
              <a:off x="172720" y="378460"/>
              <a:ext cx="3409950" cy="3274060"/>
            </a:xfrm>
            <a:custGeom>
              <a:avLst/>
              <a:gdLst/>
              <a:ahLst/>
              <a:cxnLst/>
              <a:rect r="r" b="b" t="t" l="l"/>
              <a:pathLst>
                <a:path h="3274060" w="340995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l="0" t="-2075" r="0" b="-2075"/>
              </a:stretch>
            </a:blipFill>
          </p:spPr>
        </p:sp>
        <p:sp>
          <p:nvSpPr>
            <p:cNvPr name="Freeform 19" id="19"/>
            <p:cNvSpPr/>
            <p:nvPr/>
          </p:nvSpPr>
          <p:spPr>
            <a:xfrm flipH="false" flipV="false" rot="0">
              <a:off x="1270" y="177800"/>
              <a:ext cx="4305300" cy="4842510"/>
            </a:xfrm>
            <a:custGeom>
              <a:avLst/>
              <a:gdLst/>
              <a:ahLst/>
              <a:cxnLst/>
              <a:rect r="r" b="b" t="t" l="l"/>
              <a:pathLst>
                <a:path h="4842510" w="430530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name="Freeform 20" id="20"/>
            <p:cNvSpPr/>
            <p:nvPr/>
          </p:nvSpPr>
          <p:spPr>
            <a:xfrm flipH="false" flipV="false" rot="0">
              <a:off x="5080" y="172720"/>
              <a:ext cx="4305300" cy="4519930"/>
            </a:xfrm>
            <a:custGeom>
              <a:avLst/>
              <a:gdLst/>
              <a:ahLst/>
              <a:cxnLst/>
              <a:rect r="r" b="b" t="t" l="l"/>
              <a:pathLst>
                <a:path h="4519930" w="430530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name="Freeform 21" id="21"/>
            <p:cNvSpPr/>
            <p:nvPr/>
          </p:nvSpPr>
          <p:spPr>
            <a:xfrm flipH="false" flipV="false" rot="0">
              <a:off x="3409951" y="0"/>
              <a:ext cx="274319" cy="1045210"/>
            </a:xfrm>
            <a:custGeom>
              <a:avLst/>
              <a:gdLst/>
              <a:ahLst/>
              <a:cxnLst/>
              <a:rect r="r" b="b" t="t" l="l"/>
              <a:pathLst>
                <a:path h="1045210" w="274319">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name="Freeform 22" id="22"/>
            <p:cNvSpPr/>
            <p:nvPr/>
          </p:nvSpPr>
          <p:spPr>
            <a:xfrm flipH="false" flipV="false" rot="0">
              <a:off x="3415028" y="15240"/>
              <a:ext cx="266700" cy="1032510"/>
            </a:xfrm>
            <a:custGeom>
              <a:avLst/>
              <a:gdLst/>
              <a:ahLst/>
              <a:cxnLst/>
              <a:rect r="r" b="b" t="t" l="l"/>
              <a:pathLst>
                <a:path h="1032510" w="26670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name="TextBox 23" id="23"/>
          <p:cNvSpPr txBox="true"/>
          <p:nvPr/>
        </p:nvSpPr>
        <p:spPr>
          <a:xfrm rot="0">
            <a:off x="1768773" y="1663044"/>
            <a:ext cx="252016"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7</a:t>
            </a:r>
          </a:p>
        </p:txBody>
      </p:sp>
      <p:sp>
        <p:nvSpPr>
          <p:cNvPr name="TextBox 24" id="24"/>
          <p:cNvSpPr txBox="true"/>
          <p:nvPr/>
        </p:nvSpPr>
        <p:spPr>
          <a:xfrm rot="0">
            <a:off x="2573751" y="1838448"/>
            <a:ext cx="5329317" cy="362357"/>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DỰ PHÒNG</a:t>
            </a:r>
          </a:p>
        </p:txBody>
      </p:sp>
      <p:sp>
        <p:nvSpPr>
          <p:cNvPr name="Freeform 25" id="25"/>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8</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9835790" cy="1193857"/>
          </a:xfrm>
          <a:prstGeom prst="rect">
            <a:avLst/>
          </a:prstGeom>
        </p:spPr>
        <p:txBody>
          <a:bodyPr anchor="t" rtlCol="false" tIns="0" lIns="0" bIns="0" rIns="0">
            <a:spAutoFit/>
          </a:bodyPr>
          <a:lstStyle/>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KẾT QUẢ KỲ VỌNG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8171468"/>
            <a:chOff x="0" y="0"/>
            <a:chExt cx="12525834" cy="10895290"/>
          </a:xfrm>
        </p:grpSpPr>
        <p:sp>
          <p:nvSpPr>
            <p:cNvPr name="Freeform 4" id="4"/>
            <p:cNvSpPr/>
            <p:nvPr/>
          </p:nvSpPr>
          <p:spPr>
            <a:xfrm flipH="false" flipV="false" rot="0">
              <a:off x="0" y="0"/>
              <a:ext cx="12525834" cy="10895290"/>
            </a:xfrm>
            <a:custGeom>
              <a:avLst/>
              <a:gdLst/>
              <a:ahLst/>
              <a:cxnLst/>
              <a:rect r="r" b="b" t="t" l="l"/>
              <a:pathLst>
                <a:path h="10895290" w="12525834">
                  <a:moveTo>
                    <a:pt x="0" y="0"/>
                  </a:moveTo>
                  <a:lnTo>
                    <a:pt x="12525834" y="0"/>
                  </a:lnTo>
                  <a:lnTo>
                    <a:pt x="12525834" y="10895290"/>
                  </a:lnTo>
                  <a:lnTo>
                    <a:pt x="0" y="10895290"/>
                  </a:lnTo>
                  <a:close/>
                </a:path>
              </a:pathLst>
            </a:custGeom>
            <a:solidFill>
              <a:srgbClr val="000000">
                <a:alpha val="0"/>
              </a:srgbClr>
            </a:solidFill>
          </p:spPr>
        </p:sp>
        <p:sp>
          <p:nvSpPr>
            <p:cNvPr name="TextBox 5" id="5"/>
            <p:cNvSpPr txBox="true"/>
            <p:nvPr/>
          </p:nvSpPr>
          <p:spPr>
            <a:xfrm>
              <a:off x="0" y="9525"/>
              <a:ext cx="1252583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1</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4402084"/>
            <a:ext cx="9835790" cy="1193903"/>
          </a:xfrm>
          <a:prstGeom prst="rect">
            <a:avLst/>
          </a:prstGeom>
        </p:spPr>
        <p:txBody>
          <a:bodyPr anchor="t" rtlCol="false" tIns="0" lIns="0" bIns="0" rIns="0">
            <a:spAutoFit/>
          </a:bodyPr>
          <a:lstStyle/>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TÓM TẮT ĐỀ TÀI</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60685" y="2498704"/>
            <a:ext cx="11642601" cy="3698158"/>
          </a:xfrm>
          <a:prstGeom prst="rect">
            <a:avLst/>
          </a:prstGeom>
        </p:spPr>
        <p:txBody>
          <a:bodyPr anchor="t" rtlCol="false" tIns="0" lIns="0" bIns="0" rIns="0">
            <a:spAutoFit/>
          </a:bodyPr>
          <a:lstStyle/>
          <a:p>
            <a:pPr algn="just">
              <a:lnSpc>
                <a:spcPts val="4999"/>
              </a:lnSpc>
            </a:pPr>
            <a:r>
              <a:rPr lang="en-US" sz="2499" b="true">
                <a:solidFill>
                  <a:srgbClr val="383C5B"/>
                </a:solidFill>
                <a:latin typeface="Montserrat Bold"/>
                <a:ea typeface="Montserrat Bold"/>
                <a:cs typeface="Montserrat Bold"/>
                <a:sym typeface="Montserrat Bold"/>
              </a:rPr>
              <a:t>✔️ Áp dụng mã hóa dữ liệu từ đầu để tránh cấu hình sai về sau.</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Thực hành sử dụng AWS KMS, IAM, CloudTrail – các công cụ bảo mật thực tế.</a:t>
            </a:r>
          </a:p>
          <a:p>
            <a:pPr algn="just">
              <a:lnSpc>
                <a:spcPts val="4999"/>
              </a:lnSpc>
            </a:pPr>
            <a:r>
              <a:rPr lang="en-US" sz="2499" b="true">
                <a:solidFill>
                  <a:srgbClr val="383C5B"/>
                </a:solidFill>
                <a:latin typeface="Montserrat Bold"/>
                <a:ea typeface="Montserrat Bold"/>
                <a:cs typeface="Montserrat Bold"/>
                <a:sym typeface="Montserrat Bold"/>
              </a:rPr>
              <a:t>✔️ </a:t>
            </a:r>
            <a:r>
              <a:rPr lang="en-US" sz="2499" b="true">
                <a:solidFill>
                  <a:srgbClr val="383C5B"/>
                </a:solidFill>
                <a:latin typeface="Montserrat Bold"/>
                <a:ea typeface="Montserrat Bold"/>
                <a:cs typeface="Montserrat Bold"/>
                <a:sym typeface="Montserrat Bold"/>
              </a:rPr>
              <a:t>Thiết lập được mô hình phân quyền cơ bản và logging tr</a:t>
            </a:r>
            <a:r>
              <a:rPr lang="en-US" sz="2499" b="true">
                <a:solidFill>
                  <a:srgbClr val="383C5B"/>
                </a:solidFill>
                <a:latin typeface="Montserrat Bold"/>
                <a:ea typeface="Montserrat Bold"/>
                <a:cs typeface="Montserrat Bold"/>
                <a:sym typeface="Montserrat Bold"/>
              </a:rPr>
              <a:t>uy cập người</a:t>
            </a:r>
            <a:r>
              <a:rPr lang="en-US" sz="2499" b="true">
                <a:solidFill>
                  <a:srgbClr val="383C5B"/>
                </a:solidFill>
                <a:latin typeface="Montserrat Bold"/>
                <a:ea typeface="Montserrat Bold"/>
                <a:cs typeface="Montserrat Bold"/>
                <a:sym typeface="Montserrat Bold"/>
              </a:rPr>
              <a:t> dùng.</a:t>
            </a:r>
          </a:p>
          <a:p>
            <a:pPr algn="just">
              <a:lnSpc>
                <a:spcPts val="4999"/>
              </a:lnSpc>
            </a:pPr>
          </a:p>
        </p:txBody>
      </p:sp>
      <p:grpSp>
        <p:nvGrpSpPr>
          <p:cNvPr name="Group 15" id="15"/>
          <p:cNvGrpSpPr>
            <a:grpSpLocks noChangeAspect="true"/>
          </p:cNvGrpSpPr>
          <p:nvPr/>
        </p:nvGrpSpPr>
        <p:grpSpPr>
          <a:xfrm rot="0">
            <a:off x="12814480" y="5004432"/>
            <a:ext cx="4444820" cy="5140796"/>
            <a:chOff x="0" y="0"/>
            <a:chExt cx="4428490" cy="5121910"/>
          </a:xfrm>
        </p:grpSpPr>
        <p:sp>
          <p:nvSpPr>
            <p:cNvPr name="Freeform 16" id="16"/>
            <p:cNvSpPr/>
            <p:nvPr/>
          </p:nvSpPr>
          <p:spPr>
            <a:xfrm flipH="false" flipV="false" rot="0">
              <a:off x="325120" y="509270"/>
              <a:ext cx="3675380" cy="3553460"/>
            </a:xfrm>
            <a:custGeom>
              <a:avLst/>
              <a:gdLst/>
              <a:ahLst/>
              <a:cxnLst/>
              <a:rect r="r" b="b" t="t" l="l"/>
              <a:pathLst>
                <a:path h="3553460" w="367538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name="Freeform 17" id="17"/>
            <p:cNvSpPr/>
            <p:nvPr/>
          </p:nvSpPr>
          <p:spPr>
            <a:xfrm flipH="false" flipV="false" rot="0">
              <a:off x="-2540" y="172720"/>
              <a:ext cx="4295140" cy="4847590"/>
            </a:xfrm>
            <a:custGeom>
              <a:avLst/>
              <a:gdLst/>
              <a:ahLst/>
              <a:cxnLst/>
              <a:rect r="r" b="b" t="t" l="l"/>
              <a:pathLst>
                <a:path h="4847590" w="429514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name="Freeform 18" id="18"/>
            <p:cNvSpPr/>
            <p:nvPr/>
          </p:nvSpPr>
          <p:spPr>
            <a:xfrm flipH="false" flipV="false" rot="0">
              <a:off x="172720" y="378460"/>
              <a:ext cx="3409950" cy="3274060"/>
            </a:xfrm>
            <a:custGeom>
              <a:avLst/>
              <a:gdLst/>
              <a:ahLst/>
              <a:cxnLst/>
              <a:rect r="r" b="b" t="t" l="l"/>
              <a:pathLst>
                <a:path h="3274060" w="340995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l="0" t="-2075" r="0" b="-2075"/>
              </a:stretch>
            </a:blipFill>
          </p:spPr>
        </p:sp>
        <p:sp>
          <p:nvSpPr>
            <p:cNvPr name="Freeform 19" id="19"/>
            <p:cNvSpPr/>
            <p:nvPr/>
          </p:nvSpPr>
          <p:spPr>
            <a:xfrm flipH="false" flipV="false" rot="0">
              <a:off x="1270" y="177800"/>
              <a:ext cx="4305300" cy="4842510"/>
            </a:xfrm>
            <a:custGeom>
              <a:avLst/>
              <a:gdLst/>
              <a:ahLst/>
              <a:cxnLst/>
              <a:rect r="r" b="b" t="t" l="l"/>
              <a:pathLst>
                <a:path h="4842510" w="430530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name="Freeform 20" id="20"/>
            <p:cNvSpPr/>
            <p:nvPr/>
          </p:nvSpPr>
          <p:spPr>
            <a:xfrm flipH="false" flipV="false" rot="0">
              <a:off x="5080" y="172720"/>
              <a:ext cx="4305300" cy="4519930"/>
            </a:xfrm>
            <a:custGeom>
              <a:avLst/>
              <a:gdLst/>
              <a:ahLst/>
              <a:cxnLst/>
              <a:rect r="r" b="b" t="t" l="l"/>
              <a:pathLst>
                <a:path h="4519930" w="430530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name="Freeform 21" id="21"/>
            <p:cNvSpPr/>
            <p:nvPr/>
          </p:nvSpPr>
          <p:spPr>
            <a:xfrm flipH="false" flipV="false" rot="0">
              <a:off x="3409951" y="0"/>
              <a:ext cx="274319" cy="1045210"/>
            </a:xfrm>
            <a:custGeom>
              <a:avLst/>
              <a:gdLst/>
              <a:ahLst/>
              <a:cxnLst/>
              <a:rect r="r" b="b" t="t" l="l"/>
              <a:pathLst>
                <a:path h="1045210" w="274319">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name="Freeform 22" id="22"/>
            <p:cNvSpPr/>
            <p:nvPr/>
          </p:nvSpPr>
          <p:spPr>
            <a:xfrm flipH="false" flipV="false" rot="0">
              <a:off x="3415028" y="15240"/>
              <a:ext cx="266700" cy="1032510"/>
            </a:xfrm>
            <a:custGeom>
              <a:avLst/>
              <a:gdLst/>
              <a:ahLst/>
              <a:cxnLst/>
              <a:rect r="r" b="b" t="t" l="l"/>
              <a:pathLst>
                <a:path h="1032510" w="26670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name="TextBox 23" id="23"/>
          <p:cNvSpPr txBox="true"/>
          <p:nvPr/>
        </p:nvSpPr>
        <p:spPr>
          <a:xfrm rot="0">
            <a:off x="1768773" y="1663044"/>
            <a:ext cx="252016"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7</a:t>
            </a:r>
          </a:p>
        </p:txBody>
      </p:sp>
      <p:sp>
        <p:nvSpPr>
          <p:cNvPr name="TextBox 24" id="24"/>
          <p:cNvSpPr txBox="true"/>
          <p:nvPr/>
        </p:nvSpPr>
        <p:spPr>
          <a:xfrm rot="0">
            <a:off x="2573751" y="1838448"/>
            <a:ext cx="5329317" cy="362357"/>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CHỈ SỐ ĐÁNH GIÁ</a:t>
            </a:r>
          </a:p>
        </p:txBody>
      </p:sp>
      <p:sp>
        <p:nvSpPr>
          <p:cNvPr name="Freeform 25" id="25"/>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DAEAFF"/>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true" flipV="true" rot="0">
            <a:off x="6080666" y="-1286086"/>
            <a:ext cx="14678635" cy="4112787"/>
          </a:xfrm>
          <a:custGeom>
            <a:avLst/>
            <a:gdLst/>
            <a:ahLst/>
            <a:cxnLst/>
            <a:rect r="r" b="b" t="t" l="l"/>
            <a:pathLst>
              <a:path h="4112787" w="14678635">
                <a:moveTo>
                  <a:pt x="14678636" y="4112787"/>
                </a:moveTo>
                <a:lnTo>
                  <a:pt x="0" y="4112787"/>
                </a:lnTo>
                <a:lnTo>
                  <a:pt x="0" y="0"/>
                </a:lnTo>
                <a:lnTo>
                  <a:pt x="14678636" y="0"/>
                </a:lnTo>
                <a:lnTo>
                  <a:pt x="14678636" y="4112787"/>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4174148">
            <a:off x="-1273162" y="6074651"/>
            <a:ext cx="4603724" cy="3766684"/>
          </a:xfrm>
          <a:custGeom>
            <a:avLst/>
            <a:gdLst/>
            <a:ahLst/>
            <a:cxnLst/>
            <a:rect r="r" b="b" t="t" l="l"/>
            <a:pathLst>
              <a:path h="3766684" w="4603724">
                <a:moveTo>
                  <a:pt x="4603724" y="0"/>
                </a:moveTo>
                <a:lnTo>
                  <a:pt x="0" y="0"/>
                </a:lnTo>
                <a:lnTo>
                  <a:pt x="0" y="3766683"/>
                </a:lnTo>
                <a:lnTo>
                  <a:pt x="4603724" y="3766683"/>
                </a:lnTo>
                <a:lnTo>
                  <a:pt x="4603724"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756902" y="7518902"/>
            <a:ext cx="15675137" cy="4391996"/>
          </a:xfrm>
          <a:custGeom>
            <a:avLst/>
            <a:gdLst/>
            <a:ahLst/>
            <a:cxnLst/>
            <a:rect r="r" b="b" t="t" l="l"/>
            <a:pathLst>
              <a:path h="4391996" w="15675137">
                <a:moveTo>
                  <a:pt x="0" y="0"/>
                </a:moveTo>
                <a:lnTo>
                  <a:pt x="15675137" y="0"/>
                </a:lnTo>
                <a:lnTo>
                  <a:pt x="15675137" y="4391996"/>
                </a:lnTo>
                <a:lnTo>
                  <a:pt x="0" y="43919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805285">
            <a:off x="15231190" y="706482"/>
            <a:ext cx="6621020" cy="5417199"/>
          </a:xfrm>
          <a:custGeom>
            <a:avLst/>
            <a:gdLst/>
            <a:ahLst/>
            <a:cxnLst/>
            <a:rect r="r" b="b" t="t" l="l"/>
            <a:pathLst>
              <a:path h="5417199" w="6621020">
                <a:moveTo>
                  <a:pt x="0" y="0"/>
                </a:moveTo>
                <a:lnTo>
                  <a:pt x="6621021" y="0"/>
                </a:lnTo>
                <a:lnTo>
                  <a:pt x="6621021" y="5417199"/>
                </a:lnTo>
                <a:lnTo>
                  <a:pt x="0" y="54171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182801" y="4407797"/>
            <a:ext cx="11922398" cy="1709530"/>
          </a:xfrm>
          <a:prstGeom prst="rect">
            <a:avLst/>
          </a:prstGeom>
        </p:spPr>
        <p:txBody>
          <a:bodyPr anchor="t" rtlCol="false" tIns="0" lIns="0" bIns="0" rIns="0">
            <a:spAutoFit/>
          </a:bodyPr>
          <a:lstStyle/>
          <a:p>
            <a:pPr algn="ctr">
              <a:lnSpc>
                <a:spcPts val="12948"/>
              </a:lnSpc>
            </a:pPr>
            <a:r>
              <a:rPr lang="en-US" sz="12820" b="true">
                <a:solidFill>
                  <a:srgbClr val="383C5B"/>
                </a:solidFill>
                <a:latin typeface="Montserrat Bold"/>
                <a:ea typeface="Montserrat Bold"/>
                <a:cs typeface="Montserrat Bold"/>
                <a:sym typeface="Montserrat Bold"/>
              </a:rPr>
              <a:t>Thank You</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5791446" y="2655652"/>
            <a:ext cx="11030821" cy="6117446"/>
          </a:xfrm>
          <a:prstGeom prst="rect">
            <a:avLst/>
          </a:prstGeom>
        </p:spPr>
        <p:txBody>
          <a:bodyPr anchor="t" rtlCol="false" tIns="0" lIns="0" bIns="0" rIns="0">
            <a:spAutoFit/>
          </a:bodyPr>
          <a:lstStyle/>
          <a:p>
            <a:pPr algn="just">
              <a:lnSpc>
                <a:spcPts val="4077"/>
              </a:lnSpc>
            </a:pPr>
            <a:r>
              <a:rPr lang="en-US" b="true" sz="2038">
                <a:solidFill>
                  <a:srgbClr val="383C5B"/>
                </a:solidFill>
                <a:latin typeface="Montserrat Bold"/>
                <a:ea typeface="Montserrat Bold"/>
                <a:cs typeface="Montserrat Bold"/>
                <a:sym typeface="Montserrat Bold"/>
              </a:rPr>
              <a:t>- Trong thời đại số hiện nay</a:t>
            </a:r>
            <a:r>
              <a:rPr lang="en-US" sz="2038">
                <a:solidFill>
                  <a:srgbClr val="383C5B"/>
                </a:solidFill>
                <a:latin typeface="Montserrat"/>
                <a:ea typeface="Montserrat"/>
                <a:cs typeface="Montserrat"/>
                <a:sym typeface="Montserrat"/>
              </a:rPr>
              <a:t>, dữ liệu là tài sản quý giá nhất của mọi tổ chức.</a:t>
            </a:r>
            <a:r>
              <a:rPr lang="en-US" sz="2038">
                <a:solidFill>
                  <a:srgbClr val="383C5B"/>
                </a:solidFill>
                <a:latin typeface="Montserrat"/>
                <a:ea typeface="Montserrat"/>
                <a:cs typeface="Montserrat"/>
                <a:sym typeface="Montserrat"/>
              </a:rPr>
              <a:t> Tuy nhiên, các hệ thống cơ sở dữ liệu (CSDL) thường xuyên là mục tiêu của các cuộc tấn công mạng. Với sự phát triển mạnh mẽ của các dịch vụ cloud như AWS, các tổ chức vừa và nhỏ có cơ hội tiếp cận các giải pháp bảo mật tiên tiến với chi phí hợp lý.</a:t>
            </a:r>
          </a:p>
          <a:p>
            <a:pPr algn="just">
              <a:lnSpc>
                <a:spcPts val="4077"/>
              </a:lnSpc>
            </a:pPr>
            <a:r>
              <a:rPr lang="en-US" b="true" sz="2038">
                <a:solidFill>
                  <a:srgbClr val="383C5B"/>
                </a:solidFill>
                <a:latin typeface="Montserrat Bold"/>
                <a:ea typeface="Montserrat Bold"/>
                <a:cs typeface="Montserrat Bold"/>
                <a:sym typeface="Montserrat Bold"/>
              </a:rPr>
              <a:t>- Đ</a:t>
            </a:r>
            <a:r>
              <a:rPr lang="en-US" b="true" sz="2038">
                <a:solidFill>
                  <a:srgbClr val="383C5B"/>
                </a:solidFill>
                <a:latin typeface="Montserrat Bold"/>
                <a:ea typeface="Montserrat Bold"/>
                <a:cs typeface="Montserrat Bold"/>
                <a:sym typeface="Montserrat Bold"/>
              </a:rPr>
              <a:t>ề tài này tập trung vào</a:t>
            </a:r>
            <a:r>
              <a:rPr lang="en-US" sz="2038">
                <a:solidFill>
                  <a:srgbClr val="383C5B"/>
                </a:solidFill>
                <a:latin typeface="Montserrat"/>
                <a:ea typeface="Montserrat"/>
                <a:cs typeface="Montserrat"/>
                <a:sym typeface="Montserrat"/>
              </a:rPr>
              <a:t> việc tăng cường bảo mật CSDL bằng cách áp dụng kỹ thuật mã hóa (Encryption) và kiểm soát truy cập (Access Controls) trên nền tảng AWS. Bằng cách sử dụng các dịch vụ như Amazon RDS, IAM, KMS, chúng tôi xây dựng một mô hình vừa an toàn, vừa tiết kiệm chi phí.</a:t>
            </a:r>
          </a:p>
          <a:p>
            <a:pPr algn="just">
              <a:lnSpc>
                <a:spcPts val="4077"/>
              </a:lnSpc>
            </a:pPr>
            <a:r>
              <a:rPr lang="en-US" b="true" sz="2038">
                <a:solidFill>
                  <a:srgbClr val="383C5B"/>
                </a:solidFill>
                <a:latin typeface="Montserrat Bold"/>
                <a:ea typeface="Montserrat Bold"/>
                <a:cs typeface="Montserrat Bold"/>
                <a:sym typeface="Montserrat Bold"/>
              </a:rPr>
              <a:t>- </a:t>
            </a:r>
            <a:r>
              <a:rPr lang="en-US" b="true" sz="2038">
                <a:solidFill>
                  <a:srgbClr val="383C5B"/>
                </a:solidFill>
                <a:latin typeface="Montserrat Bold"/>
                <a:ea typeface="Montserrat Bold"/>
                <a:cs typeface="Montserrat Bold"/>
                <a:sym typeface="Montserrat Bold"/>
              </a:rPr>
              <a:t>Mục tiêu của dự án</a:t>
            </a:r>
            <a:r>
              <a:rPr lang="en-US" sz="2038">
                <a:solidFill>
                  <a:srgbClr val="383C5B"/>
                </a:solidFill>
                <a:latin typeface="Montserrat"/>
                <a:ea typeface="Montserrat"/>
                <a:cs typeface="Montserrat"/>
                <a:sym typeface="Montserrat"/>
              </a:rPr>
              <a:t> là đưa ra một giải pháp dễ triển khai, đảm bảo tính bảo mật cao, phù hợp với các ứng dụng nhỏ và vừa. Đây cũng là hướng đi thực tiễn trong môi trường học thuật và doanh nghiệp.</a:t>
            </a:r>
          </a:p>
          <a:p>
            <a:pPr algn="just">
              <a:lnSpc>
                <a:spcPts val="4077"/>
              </a:lnSpc>
            </a:pPr>
          </a:p>
        </p:txBody>
      </p:sp>
      <p:grpSp>
        <p:nvGrpSpPr>
          <p:cNvPr name="Group 15" id="15"/>
          <p:cNvGrpSpPr>
            <a:grpSpLocks noChangeAspect="true"/>
          </p:cNvGrpSpPr>
          <p:nvPr/>
        </p:nvGrpSpPr>
        <p:grpSpPr>
          <a:xfrm rot="0">
            <a:off x="1894781" y="2808052"/>
            <a:ext cx="3658540" cy="4231400"/>
            <a:chOff x="0" y="0"/>
            <a:chExt cx="4428490" cy="5121910"/>
          </a:xfrm>
        </p:grpSpPr>
        <p:sp>
          <p:nvSpPr>
            <p:cNvPr name="Freeform 16" id="16"/>
            <p:cNvSpPr/>
            <p:nvPr/>
          </p:nvSpPr>
          <p:spPr>
            <a:xfrm flipH="false" flipV="false" rot="0">
              <a:off x="325120" y="509270"/>
              <a:ext cx="3675380" cy="3553460"/>
            </a:xfrm>
            <a:custGeom>
              <a:avLst/>
              <a:gdLst/>
              <a:ahLst/>
              <a:cxnLst/>
              <a:rect r="r" b="b" t="t" l="l"/>
              <a:pathLst>
                <a:path h="3553460" w="367538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name="Freeform 17" id="17"/>
            <p:cNvSpPr/>
            <p:nvPr/>
          </p:nvSpPr>
          <p:spPr>
            <a:xfrm flipH="false" flipV="false" rot="0">
              <a:off x="-2540" y="172720"/>
              <a:ext cx="4295140" cy="4847590"/>
            </a:xfrm>
            <a:custGeom>
              <a:avLst/>
              <a:gdLst/>
              <a:ahLst/>
              <a:cxnLst/>
              <a:rect r="r" b="b" t="t" l="l"/>
              <a:pathLst>
                <a:path h="4847590" w="429514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A5C3ED"/>
            </a:solidFill>
          </p:spPr>
        </p:sp>
        <p:sp>
          <p:nvSpPr>
            <p:cNvPr name="Freeform 18" id="18"/>
            <p:cNvSpPr/>
            <p:nvPr/>
          </p:nvSpPr>
          <p:spPr>
            <a:xfrm flipH="false" flipV="false" rot="0">
              <a:off x="172720" y="378460"/>
              <a:ext cx="3409950" cy="3274060"/>
            </a:xfrm>
            <a:custGeom>
              <a:avLst/>
              <a:gdLst/>
              <a:ahLst/>
              <a:cxnLst/>
              <a:rect r="r" b="b" t="t" l="l"/>
              <a:pathLst>
                <a:path h="3274060" w="340995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l="0" t="-2075" r="0" b="-2075"/>
              </a:stretch>
            </a:blipFill>
          </p:spPr>
        </p:sp>
        <p:sp>
          <p:nvSpPr>
            <p:cNvPr name="Freeform 19" id="19"/>
            <p:cNvSpPr/>
            <p:nvPr/>
          </p:nvSpPr>
          <p:spPr>
            <a:xfrm flipH="false" flipV="false" rot="0">
              <a:off x="1270" y="177800"/>
              <a:ext cx="4305300" cy="4842510"/>
            </a:xfrm>
            <a:custGeom>
              <a:avLst/>
              <a:gdLst/>
              <a:ahLst/>
              <a:cxnLst/>
              <a:rect r="r" b="b" t="t" l="l"/>
              <a:pathLst>
                <a:path h="4842510" w="430530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name="Freeform 20" id="20"/>
            <p:cNvSpPr/>
            <p:nvPr/>
          </p:nvSpPr>
          <p:spPr>
            <a:xfrm flipH="false" flipV="false" rot="0">
              <a:off x="5080" y="172720"/>
              <a:ext cx="4305300" cy="4519930"/>
            </a:xfrm>
            <a:custGeom>
              <a:avLst/>
              <a:gdLst/>
              <a:ahLst/>
              <a:cxnLst/>
              <a:rect r="r" b="b" t="t" l="l"/>
              <a:pathLst>
                <a:path h="4519930" w="430530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name="Freeform 21" id="21"/>
            <p:cNvSpPr/>
            <p:nvPr/>
          </p:nvSpPr>
          <p:spPr>
            <a:xfrm flipH="false" flipV="false" rot="0">
              <a:off x="3409951" y="0"/>
              <a:ext cx="274319" cy="1045210"/>
            </a:xfrm>
            <a:custGeom>
              <a:avLst/>
              <a:gdLst/>
              <a:ahLst/>
              <a:cxnLst/>
              <a:rect r="r" b="b" t="t" l="l"/>
              <a:pathLst>
                <a:path h="1045210" w="274319">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name="Freeform 22" id="22"/>
            <p:cNvSpPr/>
            <p:nvPr/>
          </p:nvSpPr>
          <p:spPr>
            <a:xfrm flipH="false" flipV="false" rot="0">
              <a:off x="3415028" y="15240"/>
              <a:ext cx="266700" cy="1032510"/>
            </a:xfrm>
            <a:custGeom>
              <a:avLst/>
              <a:gdLst/>
              <a:ahLst/>
              <a:cxnLst/>
              <a:rect r="r" b="b" t="t" l="l"/>
              <a:pathLst>
                <a:path h="1032510" w="26670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name="TextBox 23" id="23"/>
          <p:cNvSpPr txBox="true"/>
          <p:nvPr/>
        </p:nvSpPr>
        <p:spPr>
          <a:xfrm rot="0">
            <a:off x="2573751" y="1838448"/>
            <a:ext cx="5959140" cy="362357"/>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ĐẶT VẤN ĐỀ (2-3 TRANG)</a:t>
            </a:r>
          </a:p>
        </p:txBody>
      </p:sp>
      <p:sp>
        <p:nvSpPr>
          <p:cNvPr name="TextBox 24" id="24"/>
          <p:cNvSpPr txBox="true"/>
          <p:nvPr/>
        </p:nvSpPr>
        <p:spPr>
          <a:xfrm rot="0">
            <a:off x="1815109" y="1663044"/>
            <a:ext cx="15934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1</a:t>
            </a:r>
          </a:p>
        </p:txBody>
      </p:sp>
      <p:sp>
        <p:nvSpPr>
          <p:cNvPr name="Freeform 25" id="25"/>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2</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9835790" cy="1193903"/>
          </a:xfrm>
          <a:prstGeom prst="rect">
            <a:avLst/>
          </a:prstGeom>
        </p:spPr>
        <p:txBody>
          <a:bodyPr anchor="t" rtlCol="false" tIns="0" lIns="0" bIns="0" rIns="0">
            <a:spAutoFit/>
          </a:bodyPr>
          <a:lstStyle/>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PHÁT BIỂU VẤN ĐỀ</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368874" y="1390228"/>
            <a:ext cx="7775126" cy="1135055"/>
          </a:xfrm>
          <a:custGeom>
            <a:avLst/>
            <a:gdLst/>
            <a:ahLst/>
            <a:cxnLst/>
            <a:rect r="r" b="b" t="t" l="l"/>
            <a:pathLst>
              <a:path h="1135055" w="7775126">
                <a:moveTo>
                  <a:pt x="0" y="0"/>
                </a:moveTo>
                <a:lnTo>
                  <a:pt x="7775126" y="0"/>
                </a:lnTo>
                <a:lnTo>
                  <a:pt x="7775126" y="1135055"/>
                </a:lnTo>
                <a:lnTo>
                  <a:pt x="0" y="113505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10500521" y="2394811"/>
            <a:ext cx="5246370" cy="5246370"/>
            <a:chOff x="0" y="0"/>
            <a:chExt cx="6350000" cy="6350000"/>
          </a:xfrm>
        </p:grpSpPr>
        <p:sp>
          <p:nvSpPr>
            <p:cNvPr name="Freeform 15" id="15"/>
            <p:cNvSpPr/>
            <p:nvPr/>
          </p:nvSpPr>
          <p:spPr>
            <a:xfrm flipH="false" flipV="false" rot="0">
              <a:off x="-8890" y="-7620"/>
              <a:ext cx="6362700" cy="6360160"/>
            </a:xfrm>
            <a:custGeom>
              <a:avLst/>
              <a:gdLst/>
              <a:ahLst/>
              <a:cxnLst/>
              <a:rect r="r" b="b" t="t" l="l"/>
              <a:pathLst>
                <a:path h="6360160" w="6362700">
                  <a:moveTo>
                    <a:pt x="4356100" y="500380"/>
                  </a:moveTo>
                  <a:cubicBezTo>
                    <a:pt x="4448810" y="459740"/>
                    <a:pt x="4569460" y="585470"/>
                    <a:pt x="4686300" y="614680"/>
                  </a:cubicBezTo>
                  <a:cubicBezTo>
                    <a:pt x="4782820" y="638810"/>
                    <a:pt x="4935220" y="558800"/>
                    <a:pt x="5035550" y="618490"/>
                  </a:cubicBezTo>
                  <a:cubicBezTo>
                    <a:pt x="5125720" y="671830"/>
                    <a:pt x="5135880" y="845820"/>
                    <a:pt x="5220970" y="918210"/>
                  </a:cubicBezTo>
                  <a:cubicBezTo>
                    <a:pt x="5303520" y="988060"/>
                    <a:pt x="5476240" y="971550"/>
                    <a:pt x="5546090" y="1052830"/>
                  </a:cubicBezTo>
                  <a:cubicBezTo>
                    <a:pt x="5618480" y="1137920"/>
                    <a:pt x="5574030" y="1305560"/>
                    <a:pt x="5627370" y="1394460"/>
                  </a:cubicBezTo>
                  <a:cubicBezTo>
                    <a:pt x="5687060" y="1494790"/>
                    <a:pt x="5854700" y="1545590"/>
                    <a:pt x="5878830" y="1643380"/>
                  </a:cubicBezTo>
                  <a:cubicBezTo>
                    <a:pt x="5908040" y="1760220"/>
                    <a:pt x="5779770" y="1859280"/>
                    <a:pt x="5737860" y="1951990"/>
                  </a:cubicBezTo>
                  <a:cubicBezTo>
                    <a:pt x="5698490" y="2040890"/>
                    <a:pt x="5711190" y="2204720"/>
                    <a:pt x="5589270" y="2254250"/>
                  </a:cubicBezTo>
                  <a:cubicBezTo>
                    <a:pt x="5709920" y="2204720"/>
                    <a:pt x="5765800" y="2203450"/>
                    <a:pt x="5855970" y="2239010"/>
                  </a:cubicBezTo>
                  <a:cubicBezTo>
                    <a:pt x="5951220" y="2275840"/>
                    <a:pt x="6111240" y="2255520"/>
                    <a:pt x="6173470" y="2358390"/>
                  </a:cubicBezTo>
                  <a:cubicBezTo>
                    <a:pt x="6224270" y="2443480"/>
                    <a:pt x="6141720" y="2598420"/>
                    <a:pt x="6170930" y="2711450"/>
                  </a:cubicBezTo>
                  <a:cubicBezTo>
                    <a:pt x="6196330" y="2811780"/>
                    <a:pt x="6347460" y="2899410"/>
                    <a:pt x="6355080" y="3011170"/>
                  </a:cubicBezTo>
                  <a:cubicBezTo>
                    <a:pt x="6362700" y="3119120"/>
                    <a:pt x="6228080" y="3229610"/>
                    <a:pt x="6220460" y="3337560"/>
                  </a:cubicBezTo>
                  <a:cubicBezTo>
                    <a:pt x="6211570" y="3449320"/>
                    <a:pt x="6327140" y="3580130"/>
                    <a:pt x="6301740" y="3680460"/>
                  </a:cubicBezTo>
                  <a:cubicBezTo>
                    <a:pt x="6272530" y="3793490"/>
                    <a:pt x="6108700" y="3845560"/>
                    <a:pt x="6057900" y="3930650"/>
                  </a:cubicBezTo>
                  <a:cubicBezTo>
                    <a:pt x="5995670" y="4033520"/>
                    <a:pt x="5999480" y="4208780"/>
                    <a:pt x="5904230" y="4245610"/>
                  </a:cubicBezTo>
                  <a:cubicBezTo>
                    <a:pt x="5812790" y="4281170"/>
                    <a:pt x="5708650" y="4154170"/>
                    <a:pt x="5588000" y="4104640"/>
                  </a:cubicBezTo>
                  <a:cubicBezTo>
                    <a:pt x="5708650" y="4154170"/>
                    <a:pt x="5820410" y="4263390"/>
                    <a:pt x="5859780" y="4353560"/>
                  </a:cubicBezTo>
                  <a:cubicBezTo>
                    <a:pt x="5900420" y="4446270"/>
                    <a:pt x="5774690" y="4566920"/>
                    <a:pt x="5745480" y="4683760"/>
                  </a:cubicBezTo>
                  <a:cubicBezTo>
                    <a:pt x="5721350" y="4780280"/>
                    <a:pt x="5801360" y="4932680"/>
                    <a:pt x="5741670" y="5033010"/>
                  </a:cubicBezTo>
                  <a:cubicBezTo>
                    <a:pt x="5688330" y="5123180"/>
                    <a:pt x="5514340" y="5133340"/>
                    <a:pt x="5441950" y="5218430"/>
                  </a:cubicBezTo>
                  <a:cubicBezTo>
                    <a:pt x="5372100" y="5300980"/>
                    <a:pt x="5388610" y="5473700"/>
                    <a:pt x="5307330" y="5543550"/>
                  </a:cubicBezTo>
                  <a:cubicBezTo>
                    <a:pt x="5222240" y="5615940"/>
                    <a:pt x="5054600" y="5571490"/>
                    <a:pt x="4965700" y="5624830"/>
                  </a:cubicBezTo>
                  <a:cubicBezTo>
                    <a:pt x="4865370" y="5684520"/>
                    <a:pt x="4813300" y="5852160"/>
                    <a:pt x="4716780" y="5876290"/>
                  </a:cubicBezTo>
                  <a:cubicBezTo>
                    <a:pt x="4599940" y="5905500"/>
                    <a:pt x="4500880" y="5777230"/>
                    <a:pt x="4408170" y="5735320"/>
                  </a:cubicBezTo>
                  <a:cubicBezTo>
                    <a:pt x="4319270" y="5695950"/>
                    <a:pt x="4155440" y="5708650"/>
                    <a:pt x="4105910" y="5586730"/>
                  </a:cubicBezTo>
                  <a:cubicBezTo>
                    <a:pt x="4155440" y="5707380"/>
                    <a:pt x="4156710" y="5763260"/>
                    <a:pt x="4121150" y="5853430"/>
                  </a:cubicBezTo>
                  <a:cubicBezTo>
                    <a:pt x="4084320" y="5948680"/>
                    <a:pt x="4104640" y="6108700"/>
                    <a:pt x="4001770" y="6170930"/>
                  </a:cubicBezTo>
                  <a:cubicBezTo>
                    <a:pt x="3916680" y="6221730"/>
                    <a:pt x="3761740" y="6139180"/>
                    <a:pt x="3648710" y="6168390"/>
                  </a:cubicBezTo>
                  <a:cubicBezTo>
                    <a:pt x="3548380" y="6193790"/>
                    <a:pt x="3460750" y="6344920"/>
                    <a:pt x="3348990" y="6352540"/>
                  </a:cubicBezTo>
                  <a:cubicBezTo>
                    <a:pt x="3241040" y="6360160"/>
                    <a:pt x="3130550" y="6225540"/>
                    <a:pt x="3023870" y="6217920"/>
                  </a:cubicBezTo>
                  <a:cubicBezTo>
                    <a:pt x="2912110" y="6209030"/>
                    <a:pt x="2781300" y="6324600"/>
                    <a:pt x="2680970" y="6299200"/>
                  </a:cubicBezTo>
                  <a:cubicBezTo>
                    <a:pt x="2567940" y="6269990"/>
                    <a:pt x="2515870" y="6106160"/>
                    <a:pt x="2430780" y="6055360"/>
                  </a:cubicBezTo>
                  <a:cubicBezTo>
                    <a:pt x="2327910" y="5993130"/>
                    <a:pt x="2152650" y="5996940"/>
                    <a:pt x="2115820" y="5901690"/>
                  </a:cubicBezTo>
                  <a:cubicBezTo>
                    <a:pt x="2080260" y="5810250"/>
                    <a:pt x="2207260" y="5706110"/>
                    <a:pt x="2256790" y="5585460"/>
                  </a:cubicBezTo>
                  <a:cubicBezTo>
                    <a:pt x="2207260" y="5706110"/>
                    <a:pt x="2098040" y="5817870"/>
                    <a:pt x="2007870" y="5857240"/>
                  </a:cubicBezTo>
                  <a:cubicBezTo>
                    <a:pt x="1915160" y="5897880"/>
                    <a:pt x="1794510" y="5772150"/>
                    <a:pt x="1676400" y="5742940"/>
                  </a:cubicBezTo>
                  <a:cubicBezTo>
                    <a:pt x="1579880" y="5718810"/>
                    <a:pt x="1427480" y="5798820"/>
                    <a:pt x="1327150" y="5739130"/>
                  </a:cubicBezTo>
                  <a:cubicBezTo>
                    <a:pt x="1236980" y="5685790"/>
                    <a:pt x="1226820" y="5511800"/>
                    <a:pt x="1141730" y="5439410"/>
                  </a:cubicBezTo>
                  <a:cubicBezTo>
                    <a:pt x="1059180" y="5369560"/>
                    <a:pt x="886460" y="5386070"/>
                    <a:pt x="816610" y="5304790"/>
                  </a:cubicBezTo>
                  <a:cubicBezTo>
                    <a:pt x="744220" y="5219700"/>
                    <a:pt x="788670" y="5052060"/>
                    <a:pt x="735330" y="4963160"/>
                  </a:cubicBezTo>
                  <a:cubicBezTo>
                    <a:pt x="675640" y="4862830"/>
                    <a:pt x="508000" y="4810760"/>
                    <a:pt x="483870" y="4714240"/>
                  </a:cubicBezTo>
                  <a:cubicBezTo>
                    <a:pt x="454660" y="4597400"/>
                    <a:pt x="582930" y="4498340"/>
                    <a:pt x="624840" y="4405630"/>
                  </a:cubicBezTo>
                  <a:cubicBezTo>
                    <a:pt x="664210" y="4316730"/>
                    <a:pt x="652780" y="4152900"/>
                    <a:pt x="773430" y="4103370"/>
                  </a:cubicBezTo>
                  <a:cubicBezTo>
                    <a:pt x="652780" y="4152900"/>
                    <a:pt x="596900" y="4154170"/>
                    <a:pt x="506730" y="4118610"/>
                  </a:cubicBezTo>
                  <a:cubicBezTo>
                    <a:pt x="411480" y="4081780"/>
                    <a:pt x="251460" y="4102100"/>
                    <a:pt x="189230" y="3999230"/>
                  </a:cubicBezTo>
                  <a:cubicBezTo>
                    <a:pt x="137160" y="3914140"/>
                    <a:pt x="220980" y="3759200"/>
                    <a:pt x="191770" y="3646170"/>
                  </a:cubicBezTo>
                  <a:cubicBezTo>
                    <a:pt x="165100" y="3545840"/>
                    <a:pt x="15240" y="3458210"/>
                    <a:pt x="7620" y="3346450"/>
                  </a:cubicBezTo>
                  <a:cubicBezTo>
                    <a:pt x="0" y="3238500"/>
                    <a:pt x="133350" y="3128010"/>
                    <a:pt x="142240" y="3021330"/>
                  </a:cubicBezTo>
                  <a:cubicBezTo>
                    <a:pt x="151130" y="2909570"/>
                    <a:pt x="35560" y="2778760"/>
                    <a:pt x="60960" y="2678430"/>
                  </a:cubicBezTo>
                  <a:cubicBezTo>
                    <a:pt x="90170" y="2565400"/>
                    <a:pt x="254000" y="2513330"/>
                    <a:pt x="304800" y="2428240"/>
                  </a:cubicBezTo>
                  <a:cubicBezTo>
                    <a:pt x="367030" y="2325370"/>
                    <a:pt x="363220" y="2150110"/>
                    <a:pt x="458470" y="2113280"/>
                  </a:cubicBezTo>
                  <a:cubicBezTo>
                    <a:pt x="549910" y="2077720"/>
                    <a:pt x="654050" y="2204720"/>
                    <a:pt x="774700" y="2254250"/>
                  </a:cubicBezTo>
                  <a:cubicBezTo>
                    <a:pt x="654050" y="2204720"/>
                    <a:pt x="542290" y="2095500"/>
                    <a:pt x="502920" y="2005330"/>
                  </a:cubicBezTo>
                  <a:cubicBezTo>
                    <a:pt x="462280" y="1912620"/>
                    <a:pt x="588010" y="1791970"/>
                    <a:pt x="617220" y="1673860"/>
                  </a:cubicBezTo>
                  <a:cubicBezTo>
                    <a:pt x="641350" y="1577340"/>
                    <a:pt x="561340" y="1424940"/>
                    <a:pt x="621030" y="1324610"/>
                  </a:cubicBezTo>
                  <a:cubicBezTo>
                    <a:pt x="673100" y="1238250"/>
                    <a:pt x="847090" y="1226820"/>
                    <a:pt x="920750" y="1141730"/>
                  </a:cubicBezTo>
                  <a:cubicBezTo>
                    <a:pt x="990600" y="1059180"/>
                    <a:pt x="974090" y="886460"/>
                    <a:pt x="1055370" y="816610"/>
                  </a:cubicBezTo>
                  <a:cubicBezTo>
                    <a:pt x="1140460" y="744220"/>
                    <a:pt x="1308100" y="788670"/>
                    <a:pt x="1397000" y="735330"/>
                  </a:cubicBezTo>
                  <a:cubicBezTo>
                    <a:pt x="1497330" y="675640"/>
                    <a:pt x="1548130" y="508000"/>
                    <a:pt x="1645920" y="483870"/>
                  </a:cubicBezTo>
                  <a:cubicBezTo>
                    <a:pt x="1762760" y="454660"/>
                    <a:pt x="1861820" y="582930"/>
                    <a:pt x="1954530" y="624840"/>
                  </a:cubicBezTo>
                  <a:cubicBezTo>
                    <a:pt x="2043430" y="664210"/>
                    <a:pt x="2207260" y="652780"/>
                    <a:pt x="2256790" y="773430"/>
                  </a:cubicBezTo>
                  <a:cubicBezTo>
                    <a:pt x="2207260" y="652780"/>
                    <a:pt x="2205990" y="596900"/>
                    <a:pt x="2241550" y="506730"/>
                  </a:cubicBezTo>
                  <a:cubicBezTo>
                    <a:pt x="2278380" y="411480"/>
                    <a:pt x="2258060" y="251460"/>
                    <a:pt x="2360930" y="189230"/>
                  </a:cubicBezTo>
                  <a:cubicBezTo>
                    <a:pt x="2446020" y="137160"/>
                    <a:pt x="2600960" y="220980"/>
                    <a:pt x="2713990" y="191770"/>
                  </a:cubicBezTo>
                  <a:cubicBezTo>
                    <a:pt x="2814320" y="165100"/>
                    <a:pt x="2901950" y="15240"/>
                    <a:pt x="3013710" y="7620"/>
                  </a:cubicBezTo>
                  <a:cubicBezTo>
                    <a:pt x="3121660" y="0"/>
                    <a:pt x="3232150" y="133350"/>
                    <a:pt x="3340100" y="142240"/>
                  </a:cubicBezTo>
                  <a:cubicBezTo>
                    <a:pt x="3451860" y="151130"/>
                    <a:pt x="3582670" y="35560"/>
                    <a:pt x="3683000" y="60960"/>
                  </a:cubicBezTo>
                  <a:cubicBezTo>
                    <a:pt x="3796030" y="90170"/>
                    <a:pt x="3848100" y="254000"/>
                    <a:pt x="3933190" y="304800"/>
                  </a:cubicBezTo>
                  <a:cubicBezTo>
                    <a:pt x="4036060" y="367030"/>
                    <a:pt x="4211320" y="363220"/>
                    <a:pt x="4248150" y="458470"/>
                  </a:cubicBezTo>
                  <a:cubicBezTo>
                    <a:pt x="4283710" y="549910"/>
                    <a:pt x="4156710" y="654050"/>
                    <a:pt x="4107180" y="774700"/>
                  </a:cubicBezTo>
                  <a:cubicBezTo>
                    <a:pt x="4156710" y="651510"/>
                    <a:pt x="4265930" y="539750"/>
                    <a:pt x="4356100" y="500380"/>
                  </a:cubicBezTo>
                  <a:close/>
                </a:path>
              </a:pathLst>
            </a:custGeom>
            <a:blipFill>
              <a:blip r:embed="rId11"/>
              <a:stretch>
                <a:fillRect l="0" t="-20" r="0" b="-20"/>
              </a:stretch>
            </a:blipFill>
          </p:spPr>
        </p:sp>
      </p:grpSp>
      <p:sp>
        <p:nvSpPr>
          <p:cNvPr name="TextBox 16" id="16"/>
          <p:cNvSpPr txBox="true"/>
          <p:nvPr/>
        </p:nvSpPr>
        <p:spPr>
          <a:xfrm rot="0">
            <a:off x="2573751" y="1838448"/>
            <a:ext cx="6900119"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HIỆN TRẠNG VÀ THÁCH THỨC</a:t>
            </a:r>
          </a:p>
        </p:txBody>
      </p:sp>
      <p:sp>
        <p:nvSpPr>
          <p:cNvPr name="TextBox 17" id="17"/>
          <p:cNvSpPr txBox="true"/>
          <p:nvPr/>
        </p:nvSpPr>
        <p:spPr>
          <a:xfrm rot="0">
            <a:off x="1774875" y="1663044"/>
            <a:ext cx="239812"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2</a:t>
            </a:r>
          </a:p>
        </p:txBody>
      </p:sp>
      <p:sp>
        <p:nvSpPr>
          <p:cNvPr name="TextBox 18" id="18"/>
          <p:cNvSpPr txBox="true"/>
          <p:nvPr/>
        </p:nvSpPr>
        <p:spPr>
          <a:xfrm rot="0">
            <a:off x="2014687" y="2521678"/>
            <a:ext cx="7866248" cy="6842125"/>
          </a:xfrm>
          <a:prstGeom prst="rect">
            <a:avLst/>
          </a:prstGeom>
        </p:spPr>
        <p:txBody>
          <a:bodyPr anchor="t" rtlCol="false" tIns="0" lIns="0" bIns="0" rIns="0">
            <a:spAutoFit/>
          </a:bodyPr>
          <a:lstStyle/>
          <a:p>
            <a:pPr algn="just">
              <a:lnSpc>
                <a:spcPts val="4999"/>
              </a:lnSpc>
            </a:pPr>
            <a:r>
              <a:rPr lang="en-US" b="true" sz="2499">
                <a:solidFill>
                  <a:srgbClr val="383C5B"/>
                </a:solidFill>
                <a:latin typeface="Montserrat Bold"/>
                <a:ea typeface="Montserrat Bold"/>
                <a:cs typeface="Montserrat Bold"/>
                <a:sym typeface="Montserrat Bold"/>
              </a:rPr>
              <a:t>- Nhiều hệ thống lưu trữ dữ liệu trên nề</a:t>
            </a:r>
            <a:r>
              <a:rPr lang="en-US" b="true" sz="2499">
                <a:solidFill>
                  <a:srgbClr val="383C5B"/>
                </a:solidFill>
                <a:latin typeface="Montserrat Bold"/>
                <a:ea typeface="Montserrat Bold"/>
                <a:cs typeface="Montserrat Bold"/>
                <a:sym typeface="Montserrat Bold"/>
              </a:rPr>
              <a:t>n tảng đám mây nhưng chưa có biện pháp bảo mật chặt chẽ.</a:t>
            </a:r>
          </a:p>
          <a:p>
            <a:pPr algn="just">
              <a:lnSpc>
                <a:spcPts val="4999"/>
              </a:lnSpc>
            </a:pPr>
            <a:r>
              <a:rPr lang="en-US" b="true" sz="2499">
                <a:solidFill>
                  <a:srgbClr val="383C5B"/>
                </a:solidFill>
                <a:latin typeface="Montserrat Bold"/>
                <a:ea typeface="Montserrat Bold"/>
                <a:cs typeface="Montserrat Bold"/>
                <a:sym typeface="Montserrat Bold"/>
              </a:rPr>
              <a:t>- Mã hóa dữ liệu (Encryption) cần được thực hiện đúng cách để bảo vệ dữ liệu cả khi lưu và khi truyền.</a:t>
            </a:r>
          </a:p>
          <a:p>
            <a:pPr algn="just">
              <a:lnSpc>
                <a:spcPts val="4999"/>
              </a:lnSpc>
            </a:pPr>
            <a:r>
              <a:rPr lang="en-US" b="true" sz="2499">
                <a:solidFill>
                  <a:srgbClr val="383C5B"/>
                </a:solidFill>
                <a:latin typeface="Montserrat Bold"/>
                <a:ea typeface="Montserrat Bold"/>
                <a:cs typeface="Montserrat Bold"/>
                <a:sym typeface="Montserrat Bold"/>
              </a:rPr>
              <a:t>- Phân quyền truy cập (Access Control) cần đảm bảo chỉ người dùng được phép mới truy cập được tài nguyên.</a:t>
            </a:r>
          </a:p>
          <a:p>
            <a:pPr algn="just">
              <a:lnSpc>
                <a:spcPts val="4999"/>
              </a:lnSpc>
            </a:pPr>
          </a:p>
          <a:p>
            <a:pPr algn="just">
              <a:lnSpc>
                <a:spcPts val="4999"/>
              </a:lnSpc>
            </a:pPr>
          </a:p>
        </p:txBody>
      </p:sp>
      <p:sp>
        <p:nvSpPr>
          <p:cNvPr name="Freeform 19" id="19"/>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230600" y="0"/>
            <a:ext cx="1474915" cy="2009790"/>
            <a:chOff x="0" y="0"/>
            <a:chExt cx="660400" cy="899893"/>
          </a:xfrm>
        </p:grpSpPr>
        <p:sp>
          <p:nvSpPr>
            <p:cNvPr name="Freeform 10" id="1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11" id="1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12" id="12"/>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4" id="14"/>
          <p:cNvGrpSpPr/>
          <p:nvPr/>
        </p:nvGrpSpPr>
        <p:grpSpPr>
          <a:xfrm rot="0">
            <a:off x="10500521" y="2394811"/>
            <a:ext cx="5246370" cy="5246370"/>
            <a:chOff x="0" y="0"/>
            <a:chExt cx="6350000" cy="6350000"/>
          </a:xfrm>
        </p:grpSpPr>
        <p:sp>
          <p:nvSpPr>
            <p:cNvPr name="Freeform 15" id="15"/>
            <p:cNvSpPr/>
            <p:nvPr/>
          </p:nvSpPr>
          <p:spPr>
            <a:xfrm flipH="false" flipV="false" rot="0">
              <a:off x="-8890" y="-7620"/>
              <a:ext cx="6362700" cy="6360160"/>
            </a:xfrm>
            <a:custGeom>
              <a:avLst/>
              <a:gdLst/>
              <a:ahLst/>
              <a:cxnLst/>
              <a:rect r="r" b="b" t="t" l="l"/>
              <a:pathLst>
                <a:path h="6360160" w="6362700">
                  <a:moveTo>
                    <a:pt x="4356100" y="500380"/>
                  </a:moveTo>
                  <a:cubicBezTo>
                    <a:pt x="4448810" y="459740"/>
                    <a:pt x="4569460" y="585470"/>
                    <a:pt x="4686300" y="614680"/>
                  </a:cubicBezTo>
                  <a:cubicBezTo>
                    <a:pt x="4782820" y="638810"/>
                    <a:pt x="4935220" y="558800"/>
                    <a:pt x="5035550" y="618490"/>
                  </a:cubicBezTo>
                  <a:cubicBezTo>
                    <a:pt x="5125720" y="671830"/>
                    <a:pt x="5135880" y="845820"/>
                    <a:pt x="5220970" y="918210"/>
                  </a:cubicBezTo>
                  <a:cubicBezTo>
                    <a:pt x="5303520" y="988060"/>
                    <a:pt x="5476240" y="971550"/>
                    <a:pt x="5546090" y="1052830"/>
                  </a:cubicBezTo>
                  <a:cubicBezTo>
                    <a:pt x="5618480" y="1137920"/>
                    <a:pt x="5574030" y="1305560"/>
                    <a:pt x="5627370" y="1394460"/>
                  </a:cubicBezTo>
                  <a:cubicBezTo>
                    <a:pt x="5687060" y="1494790"/>
                    <a:pt x="5854700" y="1545590"/>
                    <a:pt x="5878830" y="1643380"/>
                  </a:cubicBezTo>
                  <a:cubicBezTo>
                    <a:pt x="5908040" y="1760220"/>
                    <a:pt x="5779770" y="1859280"/>
                    <a:pt x="5737860" y="1951990"/>
                  </a:cubicBezTo>
                  <a:cubicBezTo>
                    <a:pt x="5698490" y="2040890"/>
                    <a:pt x="5711190" y="2204720"/>
                    <a:pt x="5589270" y="2254250"/>
                  </a:cubicBezTo>
                  <a:cubicBezTo>
                    <a:pt x="5709920" y="2204720"/>
                    <a:pt x="5765800" y="2203450"/>
                    <a:pt x="5855970" y="2239010"/>
                  </a:cubicBezTo>
                  <a:cubicBezTo>
                    <a:pt x="5951220" y="2275840"/>
                    <a:pt x="6111240" y="2255520"/>
                    <a:pt x="6173470" y="2358390"/>
                  </a:cubicBezTo>
                  <a:cubicBezTo>
                    <a:pt x="6224270" y="2443480"/>
                    <a:pt x="6141720" y="2598420"/>
                    <a:pt x="6170930" y="2711450"/>
                  </a:cubicBezTo>
                  <a:cubicBezTo>
                    <a:pt x="6196330" y="2811780"/>
                    <a:pt x="6347460" y="2899410"/>
                    <a:pt x="6355080" y="3011170"/>
                  </a:cubicBezTo>
                  <a:cubicBezTo>
                    <a:pt x="6362700" y="3119120"/>
                    <a:pt x="6228080" y="3229610"/>
                    <a:pt x="6220460" y="3337560"/>
                  </a:cubicBezTo>
                  <a:cubicBezTo>
                    <a:pt x="6211570" y="3449320"/>
                    <a:pt x="6327140" y="3580130"/>
                    <a:pt x="6301740" y="3680460"/>
                  </a:cubicBezTo>
                  <a:cubicBezTo>
                    <a:pt x="6272530" y="3793490"/>
                    <a:pt x="6108700" y="3845560"/>
                    <a:pt x="6057900" y="3930650"/>
                  </a:cubicBezTo>
                  <a:cubicBezTo>
                    <a:pt x="5995670" y="4033520"/>
                    <a:pt x="5999480" y="4208780"/>
                    <a:pt x="5904230" y="4245610"/>
                  </a:cubicBezTo>
                  <a:cubicBezTo>
                    <a:pt x="5812790" y="4281170"/>
                    <a:pt x="5708650" y="4154170"/>
                    <a:pt x="5588000" y="4104640"/>
                  </a:cubicBezTo>
                  <a:cubicBezTo>
                    <a:pt x="5708650" y="4154170"/>
                    <a:pt x="5820410" y="4263390"/>
                    <a:pt x="5859780" y="4353560"/>
                  </a:cubicBezTo>
                  <a:cubicBezTo>
                    <a:pt x="5900420" y="4446270"/>
                    <a:pt x="5774690" y="4566920"/>
                    <a:pt x="5745480" y="4683760"/>
                  </a:cubicBezTo>
                  <a:cubicBezTo>
                    <a:pt x="5721350" y="4780280"/>
                    <a:pt x="5801360" y="4932680"/>
                    <a:pt x="5741670" y="5033010"/>
                  </a:cubicBezTo>
                  <a:cubicBezTo>
                    <a:pt x="5688330" y="5123180"/>
                    <a:pt x="5514340" y="5133340"/>
                    <a:pt x="5441950" y="5218430"/>
                  </a:cubicBezTo>
                  <a:cubicBezTo>
                    <a:pt x="5372100" y="5300980"/>
                    <a:pt x="5388610" y="5473700"/>
                    <a:pt x="5307330" y="5543550"/>
                  </a:cubicBezTo>
                  <a:cubicBezTo>
                    <a:pt x="5222240" y="5615940"/>
                    <a:pt x="5054600" y="5571490"/>
                    <a:pt x="4965700" y="5624830"/>
                  </a:cubicBezTo>
                  <a:cubicBezTo>
                    <a:pt x="4865370" y="5684520"/>
                    <a:pt x="4813300" y="5852160"/>
                    <a:pt x="4716780" y="5876290"/>
                  </a:cubicBezTo>
                  <a:cubicBezTo>
                    <a:pt x="4599940" y="5905500"/>
                    <a:pt x="4500880" y="5777230"/>
                    <a:pt x="4408170" y="5735320"/>
                  </a:cubicBezTo>
                  <a:cubicBezTo>
                    <a:pt x="4319270" y="5695950"/>
                    <a:pt x="4155440" y="5708650"/>
                    <a:pt x="4105910" y="5586730"/>
                  </a:cubicBezTo>
                  <a:cubicBezTo>
                    <a:pt x="4155440" y="5707380"/>
                    <a:pt x="4156710" y="5763260"/>
                    <a:pt x="4121150" y="5853430"/>
                  </a:cubicBezTo>
                  <a:cubicBezTo>
                    <a:pt x="4084320" y="5948680"/>
                    <a:pt x="4104640" y="6108700"/>
                    <a:pt x="4001770" y="6170930"/>
                  </a:cubicBezTo>
                  <a:cubicBezTo>
                    <a:pt x="3916680" y="6221730"/>
                    <a:pt x="3761740" y="6139180"/>
                    <a:pt x="3648710" y="6168390"/>
                  </a:cubicBezTo>
                  <a:cubicBezTo>
                    <a:pt x="3548380" y="6193790"/>
                    <a:pt x="3460750" y="6344920"/>
                    <a:pt x="3348990" y="6352540"/>
                  </a:cubicBezTo>
                  <a:cubicBezTo>
                    <a:pt x="3241040" y="6360160"/>
                    <a:pt x="3130550" y="6225540"/>
                    <a:pt x="3023870" y="6217920"/>
                  </a:cubicBezTo>
                  <a:cubicBezTo>
                    <a:pt x="2912110" y="6209030"/>
                    <a:pt x="2781300" y="6324600"/>
                    <a:pt x="2680970" y="6299200"/>
                  </a:cubicBezTo>
                  <a:cubicBezTo>
                    <a:pt x="2567940" y="6269990"/>
                    <a:pt x="2515870" y="6106160"/>
                    <a:pt x="2430780" y="6055360"/>
                  </a:cubicBezTo>
                  <a:cubicBezTo>
                    <a:pt x="2327910" y="5993130"/>
                    <a:pt x="2152650" y="5996940"/>
                    <a:pt x="2115820" y="5901690"/>
                  </a:cubicBezTo>
                  <a:cubicBezTo>
                    <a:pt x="2080260" y="5810250"/>
                    <a:pt x="2207260" y="5706110"/>
                    <a:pt x="2256790" y="5585460"/>
                  </a:cubicBezTo>
                  <a:cubicBezTo>
                    <a:pt x="2207260" y="5706110"/>
                    <a:pt x="2098040" y="5817870"/>
                    <a:pt x="2007870" y="5857240"/>
                  </a:cubicBezTo>
                  <a:cubicBezTo>
                    <a:pt x="1915160" y="5897880"/>
                    <a:pt x="1794510" y="5772150"/>
                    <a:pt x="1676400" y="5742940"/>
                  </a:cubicBezTo>
                  <a:cubicBezTo>
                    <a:pt x="1579880" y="5718810"/>
                    <a:pt x="1427480" y="5798820"/>
                    <a:pt x="1327150" y="5739130"/>
                  </a:cubicBezTo>
                  <a:cubicBezTo>
                    <a:pt x="1236980" y="5685790"/>
                    <a:pt x="1226820" y="5511800"/>
                    <a:pt x="1141730" y="5439410"/>
                  </a:cubicBezTo>
                  <a:cubicBezTo>
                    <a:pt x="1059180" y="5369560"/>
                    <a:pt x="886460" y="5386070"/>
                    <a:pt x="816610" y="5304790"/>
                  </a:cubicBezTo>
                  <a:cubicBezTo>
                    <a:pt x="744220" y="5219700"/>
                    <a:pt x="788670" y="5052060"/>
                    <a:pt x="735330" y="4963160"/>
                  </a:cubicBezTo>
                  <a:cubicBezTo>
                    <a:pt x="675640" y="4862830"/>
                    <a:pt x="508000" y="4810760"/>
                    <a:pt x="483870" y="4714240"/>
                  </a:cubicBezTo>
                  <a:cubicBezTo>
                    <a:pt x="454660" y="4597400"/>
                    <a:pt x="582930" y="4498340"/>
                    <a:pt x="624840" y="4405630"/>
                  </a:cubicBezTo>
                  <a:cubicBezTo>
                    <a:pt x="664210" y="4316730"/>
                    <a:pt x="652780" y="4152900"/>
                    <a:pt x="773430" y="4103370"/>
                  </a:cubicBezTo>
                  <a:cubicBezTo>
                    <a:pt x="652780" y="4152900"/>
                    <a:pt x="596900" y="4154170"/>
                    <a:pt x="506730" y="4118610"/>
                  </a:cubicBezTo>
                  <a:cubicBezTo>
                    <a:pt x="411480" y="4081780"/>
                    <a:pt x="251460" y="4102100"/>
                    <a:pt x="189230" y="3999230"/>
                  </a:cubicBezTo>
                  <a:cubicBezTo>
                    <a:pt x="137160" y="3914140"/>
                    <a:pt x="220980" y="3759200"/>
                    <a:pt x="191770" y="3646170"/>
                  </a:cubicBezTo>
                  <a:cubicBezTo>
                    <a:pt x="165100" y="3545840"/>
                    <a:pt x="15240" y="3458210"/>
                    <a:pt x="7620" y="3346450"/>
                  </a:cubicBezTo>
                  <a:cubicBezTo>
                    <a:pt x="0" y="3238500"/>
                    <a:pt x="133350" y="3128010"/>
                    <a:pt x="142240" y="3021330"/>
                  </a:cubicBezTo>
                  <a:cubicBezTo>
                    <a:pt x="151130" y="2909570"/>
                    <a:pt x="35560" y="2778760"/>
                    <a:pt x="60960" y="2678430"/>
                  </a:cubicBezTo>
                  <a:cubicBezTo>
                    <a:pt x="90170" y="2565400"/>
                    <a:pt x="254000" y="2513330"/>
                    <a:pt x="304800" y="2428240"/>
                  </a:cubicBezTo>
                  <a:cubicBezTo>
                    <a:pt x="367030" y="2325370"/>
                    <a:pt x="363220" y="2150110"/>
                    <a:pt x="458470" y="2113280"/>
                  </a:cubicBezTo>
                  <a:cubicBezTo>
                    <a:pt x="549910" y="2077720"/>
                    <a:pt x="654050" y="2204720"/>
                    <a:pt x="774700" y="2254250"/>
                  </a:cubicBezTo>
                  <a:cubicBezTo>
                    <a:pt x="654050" y="2204720"/>
                    <a:pt x="542290" y="2095500"/>
                    <a:pt x="502920" y="2005330"/>
                  </a:cubicBezTo>
                  <a:cubicBezTo>
                    <a:pt x="462280" y="1912620"/>
                    <a:pt x="588010" y="1791970"/>
                    <a:pt x="617220" y="1673860"/>
                  </a:cubicBezTo>
                  <a:cubicBezTo>
                    <a:pt x="641350" y="1577340"/>
                    <a:pt x="561340" y="1424940"/>
                    <a:pt x="621030" y="1324610"/>
                  </a:cubicBezTo>
                  <a:cubicBezTo>
                    <a:pt x="673100" y="1238250"/>
                    <a:pt x="847090" y="1226820"/>
                    <a:pt x="920750" y="1141730"/>
                  </a:cubicBezTo>
                  <a:cubicBezTo>
                    <a:pt x="990600" y="1059180"/>
                    <a:pt x="974090" y="886460"/>
                    <a:pt x="1055370" y="816610"/>
                  </a:cubicBezTo>
                  <a:cubicBezTo>
                    <a:pt x="1140460" y="744220"/>
                    <a:pt x="1308100" y="788670"/>
                    <a:pt x="1397000" y="735330"/>
                  </a:cubicBezTo>
                  <a:cubicBezTo>
                    <a:pt x="1497330" y="675640"/>
                    <a:pt x="1548130" y="508000"/>
                    <a:pt x="1645920" y="483870"/>
                  </a:cubicBezTo>
                  <a:cubicBezTo>
                    <a:pt x="1762760" y="454660"/>
                    <a:pt x="1861820" y="582930"/>
                    <a:pt x="1954530" y="624840"/>
                  </a:cubicBezTo>
                  <a:cubicBezTo>
                    <a:pt x="2043430" y="664210"/>
                    <a:pt x="2207260" y="652780"/>
                    <a:pt x="2256790" y="773430"/>
                  </a:cubicBezTo>
                  <a:cubicBezTo>
                    <a:pt x="2207260" y="652780"/>
                    <a:pt x="2205990" y="596900"/>
                    <a:pt x="2241550" y="506730"/>
                  </a:cubicBezTo>
                  <a:cubicBezTo>
                    <a:pt x="2278380" y="411480"/>
                    <a:pt x="2258060" y="251460"/>
                    <a:pt x="2360930" y="189230"/>
                  </a:cubicBezTo>
                  <a:cubicBezTo>
                    <a:pt x="2446020" y="137160"/>
                    <a:pt x="2600960" y="220980"/>
                    <a:pt x="2713990" y="191770"/>
                  </a:cubicBezTo>
                  <a:cubicBezTo>
                    <a:pt x="2814320" y="165100"/>
                    <a:pt x="2901950" y="15240"/>
                    <a:pt x="3013710" y="7620"/>
                  </a:cubicBezTo>
                  <a:cubicBezTo>
                    <a:pt x="3121660" y="0"/>
                    <a:pt x="3232150" y="133350"/>
                    <a:pt x="3340100" y="142240"/>
                  </a:cubicBezTo>
                  <a:cubicBezTo>
                    <a:pt x="3451860" y="151130"/>
                    <a:pt x="3582670" y="35560"/>
                    <a:pt x="3683000" y="60960"/>
                  </a:cubicBezTo>
                  <a:cubicBezTo>
                    <a:pt x="3796030" y="90170"/>
                    <a:pt x="3848100" y="254000"/>
                    <a:pt x="3933190" y="304800"/>
                  </a:cubicBezTo>
                  <a:cubicBezTo>
                    <a:pt x="4036060" y="367030"/>
                    <a:pt x="4211320" y="363220"/>
                    <a:pt x="4248150" y="458470"/>
                  </a:cubicBezTo>
                  <a:cubicBezTo>
                    <a:pt x="4283710" y="549910"/>
                    <a:pt x="4156710" y="654050"/>
                    <a:pt x="4107180" y="774700"/>
                  </a:cubicBezTo>
                  <a:cubicBezTo>
                    <a:pt x="4156710" y="651510"/>
                    <a:pt x="4265930" y="539750"/>
                    <a:pt x="4356100" y="500380"/>
                  </a:cubicBezTo>
                  <a:close/>
                </a:path>
              </a:pathLst>
            </a:custGeom>
            <a:blipFill>
              <a:blip r:embed="rId11"/>
              <a:stretch>
                <a:fillRect l="0" t="-20" r="0" b="-20"/>
              </a:stretch>
            </a:blipFill>
          </p:spPr>
        </p:sp>
      </p:grpSp>
      <p:sp>
        <p:nvSpPr>
          <p:cNvPr name="TextBox 16" id="16"/>
          <p:cNvSpPr txBox="true"/>
          <p:nvPr/>
        </p:nvSpPr>
        <p:spPr>
          <a:xfrm rot="0">
            <a:off x="2014687" y="2954246"/>
            <a:ext cx="7515926" cy="4635500"/>
          </a:xfrm>
          <a:prstGeom prst="rect">
            <a:avLst/>
          </a:prstGeom>
        </p:spPr>
        <p:txBody>
          <a:bodyPr anchor="t" rtlCol="false" tIns="0" lIns="0" bIns="0" rIns="0">
            <a:spAutoFit/>
          </a:bodyPr>
          <a:lstStyle/>
          <a:p>
            <a:pPr algn="just">
              <a:lnSpc>
                <a:spcPts val="6249"/>
              </a:lnSpc>
            </a:pPr>
            <a:r>
              <a:rPr lang="en-US" b="true" sz="2499">
                <a:solidFill>
                  <a:srgbClr val="383C5B"/>
                </a:solidFill>
                <a:latin typeface="Montserrat Bold"/>
                <a:ea typeface="Montserrat Bold"/>
                <a:cs typeface="Montserrat Bold"/>
                <a:sym typeface="Montserrat Bold"/>
              </a:rPr>
              <a:t>- Người dùng: </a:t>
            </a:r>
            <a:r>
              <a:rPr lang="en-US" sz="2499">
                <a:solidFill>
                  <a:srgbClr val="383C5B"/>
                </a:solidFill>
                <a:latin typeface="Montserrat"/>
                <a:ea typeface="Montserrat"/>
                <a:cs typeface="Montserrat"/>
                <a:sym typeface="Montserrat"/>
              </a:rPr>
              <a:t>Mất niềm tin</a:t>
            </a:r>
            <a:r>
              <a:rPr lang="en-US" sz="2499">
                <a:solidFill>
                  <a:srgbClr val="383C5B"/>
                </a:solidFill>
                <a:latin typeface="Montserrat"/>
                <a:ea typeface="Montserrat"/>
                <a:cs typeface="Montserrat"/>
                <a:sym typeface="Montserrat"/>
              </a:rPr>
              <a:t> nếu thông tin cá nhân bị rò rỉ → Mất khách hàng</a:t>
            </a:r>
          </a:p>
          <a:p>
            <a:pPr algn="just">
              <a:lnSpc>
                <a:spcPts val="6249"/>
              </a:lnSpc>
            </a:pPr>
            <a:r>
              <a:rPr lang="en-US" b="true" sz="2499">
                <a:solidFill>
                  <a:srgbClr val="383C5B"/>
                </a:solidFill>
                <a:latin typeface="Montserrat Bold"/>
                <a:ea typeface="Montserrat Bold"/>
                <a:cs typeface="Montserrat Bold"/>
                <a:sym typeface="Montserrat Bold"/>
              </a:rPr>
              <a:t>- </a:t>
            </a:r>
            <a:r>
              <a:rPr lang="en-US" b="true" sz="2499">
                <a:solidFill>
                  <a:srgbClr val="383C5B"/>
                </a:solidFill>
                <a:latin typeface="Montserrat Bold"/>
                <a:ea typeface="Montserrat Bold"/>
                <a:cs typeface="Montserrat Bold"/>
                <a:sym typeface="Montserrat Bold"/>
              </a:rPr>
              <a:t>Doanh nghiệp: </a:t>
            </a:r>
            <a:r>
              <a:rPr lang="en-US" sz="2499">
                <a:solidFill>
                  <a:srgbClr val="383C5B"/>
                </a:solidFill>
                <a:latin typeface="Montserrat"/>
                <a:ea typeface="Montserrat"/>
                <a:cs typeface="Montserrat"/>
                <a:sym typeface="Montserrat"/>
              </a:rPr>
              <a:t>Đối mặt với tổn thất tài chính, vi phạm pháp</a:t>
            </a:r>
            <a:r>
              <a:rPr lang="en-US" sz="2499">
                <a:solidFill>
                  <a:srgbClr val="383C5B"/>
                </a:solidFill>
                <a:latin typeface="Montserrat"/>
                <a:ea typeface="Montserrat"/>
                <a:cs typeface="Montserrat"/>
                <a:sym typeface="Montserrat"/>
              </a:rPr>
              <a:t> lý và ảnh hưởng</a:t>
            </a:r>
            <a:r>
              <a:rPr lang="en-US" sz="2499">
                <a:solidFill>
                  <a:srgbClr val="383C5B"/>
                </a:solidFill>
                <a:latin typeface="Montserrat"/>
                <a:ea typeface="Montserrat"/>
                <a:cs typeface="Montserrat"/>
                <a:sym typeface="Montserrat"/>
              </a:rPr>
              <a:t> danh tiếng.</a:t>
            </a:r>
          </a:p>
          <a:p>
            <a:pPr algn="just">
              <a:lnSpc>
                <a:spcPts val="6249"/>
              </a:lnSpc>
            </a:pPr>
            <a:r>
              <a:rPr lang="en-US" b="true" sz="2499">
                <a:solidFill>
                  <a:srgbClr val="383C5B"/>
                </a:solidFill>
                <a:latin typeface="Montserrat Bold"/>
                <a:ea typeface="Montserrat Bold"/>
                <a:cs typeface="Montserrat Bold"/>
                <a:sym typeface="Montserrat Bold"/>
              </a:rPr>
              <a:t>- </a:t>
            </a:r>
            <a:r>
              <a:rPr lang="en-US" b="true" sz="2499">
                <a:solidFill>
                  <a:srgbClr val="383C5B"/>
                </a:solidFill>
                <a:latin typeface="Montserrat Bold"/>
                <a:ea typeface="Montserrat Bold"/>
                <a:cs typeface="Montserrat Bold"/>
                <a:sym typeface="Montserrat Bold"/>
              </a:rPr>
              <a:t>Quản trị viên hệ thống: </a:t>
            </a:r>
            <a:r>
              <a:rPr lang="en-US" sz="2499">
                <a:solidFill>
                  <a:srgbClr val="383C5B"/>
                </a:solidFill>
                <a:latin typeface="Montserrat"/>
                <a:ea typeface="Montserrat"/>
                <a:cs typeface="Montserrat"/>
                <a:sym typeface="Montserrat"/>
              </a:rPr>
              <a:t>Phải xử lý khủng hoảng nếu sự cố bảo mật xảy ra.</a:t>
            </a: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TÁC ĐỘNG VÀ HẬU QUẢ</a:t>
            </a:r>
          </a:p>
        </p:txBody>
      </p:sp>
      <p:sp>
        <p:nvSpPr>
          <p:cNvPr name="TextBox 18" id="18"/>
          <p:cNvSpPr txBox="true"/>
          <p:nvPr/>
        </p:nvSpPr>
        <p:spPr>
          <a:xfrm rot="0">
            <a:off x="1774875" y="1663044"/>
            <a:ext cx="239812"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2</a:t>
            </a:r>
          </a:p>
        </p:txBody>
      </p:sp>
      <p:sp>
        <p:nvSpPr>
          <p:cNvPr name="Freeform 19" id="19"/>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31000"/>
            </a:blip>
            <a:stretch>
              <a:fillRect l="-823" t="-20395" r="-823" b="0"/>
            </a:stretch>
          </a:blipFill>
        </p:spPr>
      </p:sp>
      <p:grpSp>
        <p:nvGrpSpPr>
          <p:cNvPr name="Group 3" id="3"/>
          <p:cNvGrpSpPr/>
          <p:nvPr/>
        </p:nvGrpSpPr>
        <p:grpSpPr>
          <a:xfrm rot="0">
            <a:off x="11436981" y="1242983"/>
            <a:ext cx="9394376" cy="10465918"/>
            <a:chOff x="0" y="0"/>
            <a:chExt cx="12525834" cy="13954557"/>
          </a:xfrm>
        </p:grpSpPr>
        <p:sp>
          <p:nvSpPr>
            <p:cNvPr name="Freeform 4" id="4"/>
            <p:cNvSpPr/>
            <p:nvPr/>
          </p:nvSpPr>
          <p:spPr>
            <a:xfrm flipH="false" flipV="false" rot="0">
              <a:off x="0" y="0"/>
              <a:ext cx="12525834" cy="13954558"/>
            </a:xfrm>
            <a:custGeom>
              <a:avLst/>
              <a:gdLst/>
              <a:ahLst/>
              <a:cxnLst/>
              <a:rect r="r" b="b" t="t" l="l"/>
              <a:pathLst>
                <a:path h="13954558" w="12525834">
                  <a:moveTo>
                    <a:pt x="0" y="0"/>
                  </a:moveTo>
                  <a:lnTo>
                    <a:pt x="12525834" y="0"/>
                  </a:lnTo>
                  <a:lnTo>
                    <a:pt x="12525834" y="13954558"/>
                  </a:lnTo>
                  <a:lnTo>
                    <a:pt x="0" y="13954558"/>
                  </a:lnTo>
                  <a:close/>
                </a:path>
              </a:pathLst>
            </a:custGeom>
            <a:solidFill>
              <a:srgbClr val="000000">
                <a:alpha val="0"/>
              </a:srgbClr>
            </a:solidFill>
          </p:spPr>
        </p:sp>
        <p:sp>
          <p:nvSpPr>
            <p:cNvPr name="TextBox 5" id="5"/>
            <p:cNvSpPr txBox="true"/>
            <p:nvPr/>
          </p:nvSpPr>
          <p:spPr>
            <a:xfrm>
              <a:off x="0" y="9525"/>
              <a:ext cx="12525834" cy="13945032"/>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3</a:t>
              </a:r>
            </a:p>
          </p:txBody>
        </p:sp>
      </p:grpSp>
      <p:sp>
        <p:nvSpPr>
          <p:cNvPr name="Freeform 6" id="6"/>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263596" y="1242983"/>
            <a:ext cx="5354920" cy="8171468"/>
            <a:chOff x="0" y="0"/>
            <a:chExt cx="7139894" cy="10895290"/>
          </a:xfrm>
        </p:grpSpPr>
        <p:sp>
          <p:nvSpPr>
            <p:cNvPr name="Freeform 8" id="8"/>
            <p:cNvSpPr/>
            <p:nvPr/>
          </p:nvSpPr>
          <p:spPr>
            <a:xfrm flipH="false" flipV="false" rot="0">
              <a:off x="0" y="0"/>
              <a:ext cx="7139894" cy="10895290"/>
            </a:xfrm>
            <a:custGeom>
              <a:avLst/>
              <a:gdLst/>
              <a:ahLst/>
              <a:cxnLst/>
              <a:rect r="r" b="b" t="t" l="l"/>
              <a:pathLst>
                <a:path h="10895290" w="7139894">
                  <a:moveTo>
                    <a:pt x="0" y="0"/>
                  </a:moveTo>
                  <a:lnTo>
                    <a:pt x="7139894" y="0"/>
                  </a:lnTo>
                  <a:lnTo>
                    <a:pt x="7139894" y="10895290"/>
                  </a:lnTo>
                  <a:lnTo>
                    <a:pt x="0" y="10895290"/>
                  </a:lnTo>
                  <a:close/>
                </a:path>
              </a:pathLst>
            </a:custGeom>
            <a:solidFill>
              <a:srgbClr val="000000">
                <a:alpha val="0"/>
              </a:srgbClr>
            </a:solidFill>
          </p:spPr>
        </p:sp>
        <p:sp>
          <p:nvSpPr>
            <p:cNvPr name="TextBox 9" id="9"/>
            <p:cNvSpPr txBox="true"/>
            <p:nvPr/>
          </p:nvSpPr>
          <p:spPr>
            <a:xfrm>
              <a:off x="0" y="9525"/>
              <a:ext cx="7139894" cy="10885765"/>
            </a:xfrm>
            <a:prstGeom prst="rect">
              <a:avLst/>
            </a:prstGeom>
          </p:spPr>
          <p:txBody>
            <a:bodyPr anchor="t" rtlCol="false" tIns="0" lIns="0" bIns="0" rIns="0"/>
            <a:lstStyle/>
            <a:p>
              <a:pPr algn="ctr">
                <a:lnSpc>
                  <a:spcPts val="62640"/>
                </a:lnSpc>
              </a:pPr>
              <a:r>
                <a:rPr lang="en-US" sz="52200" b="true">
                  <a:solidFill>
                    <a:srgbClr val="FFFFFF"/>
                  </a:solidFill>
                  <a:latin typeface="Montserrat Bold"/>
                  <a:ea typeface="Montserrat Bold"/>
                  <a:cs typeface="Montserrat Bold"/>
                  <a:sym typeface="Montserrat Bold"/>
                </a:rPr>
                <a:t>0</a:t>
              </a:r>
            </a:p>
          </p:txBody>
        </p:sp>
      </p:grpSp>
      <p:sp>
        <p:nvSpPr>
          <p:cNvPr name="Freeform 10" id="10"/>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4226105" y="3860748"/>
            <a:ext cx="10438603" cy="2432153"/>
          </a:xfrm>
          <a:prstGeom prst="rect">
            <a:avLst/>
          </a:prstGeom>
        </p:spPr>
        <p:txBody>
          <a:bodyPr anchor="t" rtlCol="false" tIns="0" lIns="0" bIns="0" rIns="0">
            <a:spAutoFit/>
          </a:bodyPr>
          <a:lstStyle/>
          <a:p>
            <a:pPr algn="ctr">
              <a:lnSpc>
                <a:spcPts val="9794"/>
              </a:lnSpc>
            </a:pPr>
            <a:r>
              <a:rPr lang="en-US" b="true" sz="6995">
                <a:solidFill>
                  <a:srgbClr val="FFFFFF"/>
                </a:solidFill>
                <a:latin typeface="Montserrat Bold"/>
                <a:ea typeface="Montserrat Bold"/>
                <a:cs typeface="Montserrat Bold"/>
                <a:sym typeface="Montserrat Bold"/>
              </a:rPr>
              <a:t>KIẾN TRÚC </a:t>
            </a:r>
          </a:p>
          <a:p>
            <a:pPr algn="ctr" marL="0" indent="0" lvl="0">
              <a:lnSpc>
                <a:spcPts val="9794"/>
              </a:lnSpc>
              <a:spcBef>
                <a:spcPct val="0"/>
              </a:spcBef>
            </a:pPr>
            <a:r>
              <a:rPr lang="en-US" b="true" sz="6995">
                <a:solidFill>
                  <a:srgbClr val="FFFFFF"/>
                </a:solidFill>
                <a:latin typeface="Montserrat Bold"/>
                <a:ea typeface="Montserrat Bold"/>
                <a:cs typeface="Montserrat Bold"/>
                <a:sym typeface="Montserrat Bold"/>
              </a:rPr>
              <a:t>GIẢI PHÁP</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895" t="-29019" r="0" b="-3514"/>
            </a:stretch>
          </a:blipFill>
        </p:spPr>
      </p:sp>
      <p:sp>
        <p:nvSpPr>
          <p:cNvPr name="Freeform 3" id="3"/>
          <p:cNvSpPr/>
          <p:nvPr/>
        </p:nvSpPr>
        <p:spPr>
          <a:xfrm flipH="false" flipV="false" rot="-1802037">
            <a:off x="16182614" y="4919303"/>
            <a:ext cx="5561682" cy="4550467"/>
          </a:xfrm>
          <a:custGeom>
            <a:avLst/>
            <a:gdLst/>
            <a:ahLst/>
            <a:cxnLst/>
            <a:rect r="r" b="b" t="t" l="l"/>
            <a:pathLst>
              <a:path h="4550467" w="5561682">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2985570" y="-2263645"/>
            <a:ext cx="18101005" cy="5071697"/>
          </a:xfrm>
          <a:custGeom>
            <a:avLst/>
            <a:gdLst/>
            <a:ahLst/>
            <a:cxnLst/>
            <a:rect r="r" b="b" t="t" l="l"/>
            <a:pathLst>
              <a:path h="5071697" w="18101005">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642096">
            <a:off x="-2517334" y="2162976"/>
            <a:ext cx="3914681" cy="3202921"/>
          </a:xfrm>
          <a:custGeom>
            <a:avLst/>
            <a:gdLst/>
            <a:ahLst/>
            <a:cxnLst/>
            <a:rect r="r" b="b" t="t" l="l"/>
            <a:pathLst>
              <a:path h="3202921" w="391468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6" id="6"/>
          <p:cNvGrpSpPr/>
          <p:nvPr/>
        </p:nvGrpSpPr>
        <p:grpSpPr>
          <a:xfrm rot="0">
            <a:off x="1028700" y="1028700"/>
            <a:ext cx="16230600" cy="8229600"/>
            <a:chOff x="0" y="0"/>
            <a:chExt cx="4274726" cy="2167467"/>
          </a:xfrm>
        </p:grpSpPr>
        <p:sp>
          <p:nvSpPr>
            <p:cNvPr name="Freeform 7" id="7"/>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name="TextBox 8" id="8"/>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3123706" y="8121980"/>
            <a:ext cx="15228992" cy="4266991"/>
          </a:xfrm>
          <a:custGeom>
            <a:avLst/>
            <a:gdLst/>
            <a:ahLst/>
            <a:cxnLst/>
            <a:rect r="r" b="b" t="t" l="l"/>
            <a:pathLst>
              <a:path h="4266991" w="15228992">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414585" y="1462576"/>
            <a:ext cx="6755918" cy="986265"/>
          </a:xfrm>
          <a:custGeom>
            <a:avLst/>
            <a:gdLst/>
            <a:ahLst/>
            <a:cxnLst/>
            <a:rect r="r" b="b" t="t" l="l"/>
            <a:pathLst>
              <a:path h="986265" w="6755918">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11" id="11"/>
          <p:cNvGrpSpPr>
            <a:grpSpLocks noChangeAspect="true"/>
          </p:cNvGrpSpPr>
          <p:nvPr/>
        </p:nvGrpSpPr>
        <p:grpSpPr>
          <a:xfrm rot="0">
            <a:off x="11754044" y="3672935"/>
            <a:ext cx="3663173" cy="2941129"/>
            <a:chOff x="0" y="0"/>
            <a:chExt cx="7467600" cy="5995670"/>
          </a:xfrm>
        </p:grpSpPr>
        <p:sp>
          <p:nvSpPr>
            <p:cNvPr name="Freeform 12" id="12"/>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3" id="13"/>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4" id="14"/>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5" id="15"/>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11"/>
              <a:stretch>
                <a:fillRect l="0" t="-10413" r="0" b="-10413"/>
              </a:stretch>
            </a:blipFill>
          </p:spPr>
        </p:sp>
      </p:grpSp>
      <p:sp>
        <p:nvSpPr>
          <p:cNvPr name="TextBox 16" id="16"/>
          <p:cNvSpPr txBox="true"/>
          <p:nvPr/>
        </p:nvSpPr>
        <p:spPr>
          <a:xfrm rot="0">
            <a:off x="1774479" y="2503252"/>
            <a:ext cx="9079924" cy="7007225"/>
          </a:xfrm>
          <a:prstGeom prst="rect">
            <a:avLst/>
          </a:prstGeom>
        </p:spPr>
        <p:txBody>
          <a:bodyPr anchor="t" rtlCol="false" tIns="0" lIns="0" bIns="0" rIns="0">
            <a:spAutoFit/>
          </a:bodyPr>
          <a:lstStyle/>
          <a:p>
            <a:pPr algn="just">
              <a:lnSpc>
                <a:spcPts val="6249"/>
              </a:lnSpc>
            </a:pPr>
            <a:r>
              <a:rPr lang="en-US" sz="2499" b="true">
                <a:solidFill>
                  <a:srgbClr val="383C5B"/>
                </a:solidFill>
                <a:latin typeface="Montserrat Bold"/>
                <a:ea typeface="Montserrat Bold"/>
                <a:cs typeface="Montserrat Bold"/>
                <a:sym typeface="Montserrat Bold"/>
              </a:rPr>
              <a:t>Hệ thống sẽ</a:t>
            </a:r>
            <a:r>
              <a:rPr lang="en-US" sz="2499" b="true">
                <a:solidFill>
                  <a:srgbClr val="383C5B"/>
                </a:solidFill>
                <a:latin typeface="Montserrat Bold"/>
                <a:ea typeface="Montserrat Bold"/>
                <a:cs typeface="Montserrat Bold"/>
                <a:sym typeface="Montserrat Bold"/>
              </a:rPr>
              <a:t> tr</a:t>
            </a:r>
            <a:r>
              <a:rPr lang="en-US" sz="2499" b="true">
                <a:solidFill>
                  <a:srgbClr val="383C5B"/>
                </a:solidFill>
                <a:latin typeface="Montserrat Bold"/>
                <a:ea typeface="Montserrat Bold"/>
                <a:cs typeface="Montserrat Bold"/>
                <a:sym typeface="Montserrat Bold"/>
              </a:rPr>
              <a:t>iển khai cơ sở dữ liệu trên dịch vụ Amazon RDS hoặc Amazon EC2. Các biện pháp bảo</a:t>
            </a:r>
            <a:r>
              <a:rPr lang="en-US" sz="2499" b="true">
                <a:solidFill>
                  <a:srgbClr val="383C5B"/>
                </a:solidFill>
                <a:latin typeface="Montserrat Bold"/>
                <a:ea typeface="Montserrat Bold"/>
                <a:cs typeface="Montserrat Bold"/>
                <a:sym typeface="Montserrat Bold"/>
              </a:rPr>
              <a:t> mật như mã hóa và kiểm soát truy cập sẽ được tích hợp ngay từ đầu.</a:t>
            </a:r>
          </a:p>
          <a:p>
            <a:pPr algn="just">
              <a:lnSpc>
                <a:spcPts val="6249"/>
              </a:lnSpc>
            </a:pPr>
            <a:r>
              <a:rPr lang="en-US" sz="2499" b="true">
                <a:solidFill>
                  <a:srgbClr val="383C5B"/>
                </a:solidFill>
                <a:latin typeface="Montserrat Bold"/>
                <a:ea typeface="Montserrat Bold"/>
                <a:cs typeface="Montserrat Bold"/>
                <a:sym typeface="Montserrat Bold"/>
              </a:rPr>
              <a:t>Kiến trúc bao gồm:</a:t>
            </a:r>
          </a:p>
          <a:p>
            <a:pPr algn="just">
              <a:lnSpc>
                <a:spcPts val="6249"/>
              </a:lnSpc>
            </a:pPr>
            <a:r>
              <a:rPr lang="en-US" b="true" sz="2499">
                <a:solidFill>
                  <a:srgbClr val="383C5B"/>
                </a:solidFill>
                <a:latin typeface="Montserrat Bold"/>
                <a:ea typeface="Montserrat Bold"/>
                <a:cs typeface="Montserrat Bold"/>
                <a:sym typeface="Montserrat Bold"/>
              </a:rPr>
              <a:t>- </a:t>
            </a:r>
            <a:r>
              <a:rPr lang="en-US" b="true" sz="2499">
                <a:solidFill>
                  <a:srgbClr val="383C5B"/>
                </a:solidFill>
                <a:latin typeface="Montserrat Bold"/>
                <a:ea typeface="Montserrat Bold"/>
                <a:cs typeface="Montserrat Bold"/>
                <a:sym typeface="Montserrat Bold"/>
              </a:rPr>
              <a:t>Một cơ sở dữ liệu MySQL chạy trên RDS.</a:t>
            </a:r>
          </a:p>
          <a:p>
            <a:pPr algn="just">
              <a:lnSpc>
                <a:spcPts val="6249"/>
              </a:lnSpc>
            </a:pPr>
            <a:r>
              <a:rPr lang="en-US" b="true" sz="2499">
                <a:solidFill>
                  <a:srgbClr val="383C5B"/>
                </a:solidFill>
                <a:latin typeface="Montserrat Bold"/>
                <a:ea typeface="Montserrat Bold"/>
                <a:cs typeface="Montserrat Bold"/>
                <a:sym typeface="Montserrat Bold"/>
              </a:rPr>
              <a:t>- </a:t>
            </a:r>
            <a:r>
              <a:rPr lang="en-US" b="true" sz="2499">
                <a:solidFill>
                  <a:srgbClr val="383C5B"/>
                </a:solidFill>
                <a:latin typeface="Montserrat Bold"/>
                <a:ea typeface="Montserrat Bold"/>
                <a:cs typeface="Montserrat Bold"/>
                <a:sym typeface="Montserrat Bold"/>
              </a:rPr>
              <a:t>Các lớp bảo vệ nhiều tầng như VPC, IAM, Security Groups, và mã hóa dữ liệu.</a:t>
            </a:r>
          </a:p>
          <a:p>
            <a:pPr algn="just">
              <a:lnSpc>
                <a:spcPts val="6249"/>
              </a:lnSpc>
            </a:pPr>
          </a:p>
        </p:txBody>
      </p:sp>
      <p:sp>
        <p:nvSpPr>
          <p:cNvPr name="TextBox 17" id="17"/>
          <p:cNvSpPr txBox="true"/>
          <p:nvPr/>
        </p:nvSpPr>
        <p:spPr>
          <a:xfrm rot="0">
            <a:off x="2573751" y="1838448"/>
            <a:ext cx="5329317" cy="362440"/>
          </a:xfrm>
          <a:prstGeom prst="rect">
            <a:avLst/>
          </a:prstGeom>
        </p:spPr>
        <p:txBody>
          <a:bodyPr anchor="t" rtlCol="false" tIns="0" lIns="0" bIns="0" rIns="0">
            <a:spAutoFit/>
          </a:bodyPr>
          <a:lstStyle/>
          <a:p>
            <a:pPr algn="l">
              <a:lnSpc>
                <a:spcPts val="2557"/>
              </a:lnSpc>
            </a:pPr>
            <a:r>
              <a:rPr lang="en-US" sz="3197" b="true">
                <a:solidFill>
                  <a:srgbClr val="FFFFFF"/>
                </a:solidFill>
                <a:latin typeface="Montserrat Heavy"/>
                <a:ea typeface="Montserrat Heavy"/>
                <a:cs typeface="Montserrat Heavy"/>
                <a:sym typeface="Montserrat Heavy"/>
              </a:rPr>
              <a:t>TỔNG QUAN</a:t>
            </a:r>
          </a:p>
        </p:txBody>
      </p:sp>
      <p:sp>
        <p:nvSpPr>
          <p:cNvPr name="TextBox 18" id="18"/>
          <p:cNvSpPr txBox="true"/>
          <p:nvPr/>
        </p:nvSpPr>
        <p:spPr>
          <a:xfrm rot="0">
            <a:off x="1774479" y="1663044"/>
            <a:ext cx="240605" cy="537845"/>
          </a:xfrm>
          <a:prstGeom prst="rect">
            <a:avLst/>
          </a:prstGeom>
        </p:spPr>
        <p:txBody>
          <a:bodyPr anchor="t" rtlCol="false" tIns="0" lIns="0" bIns="0" rIns="0">
            <a:spAutoFit/>
          </a:bodyPr>
          <a:lstStyle/>
          <a:p>
            <a:pPr algn="ctr">
              <a:lnSpc>
                <a:spcPts val="4480"/>
              </a:lnSpc>
              <a:spcBef>
                <a:spcPct val="0"/>
              </a:spcBef>
            </a:pPr>
            <a:r>
              <a:rPr lang="en-US" b="true" sz="3200">
                <a:solidFill>
                  <a:srgbClr val="FFFFFF"/>
                </a:solidFill>
                <a:latin typeface="Montserrat Bold"/>
                <a:ea typeface="Montserrat Bold"/>
                <a:cs typeface="Montserrat Bold"/>
                <a:sym typeface="Montserrat Bold"/>
              </a:rPr>
              <a:t>3</a:t>
            </a:r>
          </a:p>
        </p:txBody>
      </p:sp>
      <p:grpSp>
        <p:nvGrpSpPr>
          <p:cNvPr name="Group 19" id="19"/>
          <p:cNvGrpSpPr/>
          <p:nvPr/>
        </p:nvGrpSpPr>
        <p:grpSpPr>
          <a:xfrm rot="0">
            <a:off x="16230600" y="0"/>
            <a:ext cx="1474915" cy="2009790"/>
            <a:chOff x="0" y="0"/>
            <a:chExt cx="660400" cy="899893"/>
          </a:xfrm>
        </p:grpSpPr>
        <p:sp>
          <p:nvSpPr>
            <p:cNvPr name="Freeform 20" id="20"/>
            <p:cNvSpPr/>
            <p:nvPr/>
          </p:nvSpPr>
          <p:spPr>
            <a:xfrm flipH="false" flipV="false" rot="0">
              <a:off x="0" y="0"/>
              <a:ext cx="660400" cy="899893"/>
            </a:xfrm>
            <a:custGeom>
              <a:avLst/>
              <a:gdLst/>
              <a:ahLst/>
              <a:cxnLst/>
              <a:rect r="r" b="b" t="t" l="l"/>
              <a:pathLst>
                <a:path h="899893" w="660400">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name="TextBox 21" id="21"/>
            <p:cNvSpPr txBox="true"/>
            <p:nvPr/>
          </p:nvSpPr>
          <p:spPr>
            <a:xfrm>
              <a:off x="0" y="47625"/>
              <a:ext cx="660400" cy="725268"/>
            </a:xfrm>
            <a:prstGeom prst="rect">
              <a:avLst/>
            </a:prstGeom>
          </p:spPr>
          <p:txBody>
            <a:bodyPr anchor="ctr" rtlCol="false" tIns="50800" lIns="50800" bIns="50800" rIns="50800"/>
            <a:lstStyle/>
            <a:p>
              <a:pPr algn="ctr">
                <a:lnSpc>
                  <a:spcPts val="2199"/>
                </a:lnSpc>
              </a:pPr>
            </a:p>
          </p:txBody>
        </p:sp>
      </p:grpSp>
      <p:sp>
        <p:nvSpPr>
          <p:cNvPr name="Freeform 22" id="22"/>
          <p:cNvSpPr/>
          <p:nvPr/>
        </p:nvSpPr>
        <p:spPr>
          <a:xfrm flipH="false" flipV="false" rot="0">
            <a:off x="16339747" y="651470"/>
            <a:ext cx="1256621" cy="706849"/>
          </a:xfrm>
          <a:custGeom>
            <a:avLst/>
            <a:gdLst/>
            <a:ahLst/>
            <a:cxnLst/>
            <a:rect r="r" b="b" t="t" l="l"/>
            <a:pathLst>
              <a:path h="706849" w="1256621">
                <a:moveTo>
                  <a:pt x="0" y="0"/>
                </a:moveTo>
                <a:lnTo>
                  <a:pt x="1256621" y="0"/>
                </a:lnTo>
                <a:lnTo>
                  <a:pt x="1256621" y="706850"/>
                </a:lnTo>
                <a:lnTo>
                  <a:pt x="0" y="706850"/>
                </a:lnTo>
                <a:lnTo>
                  <a:pt x="0" y="0"/>
                </a:lnTo>
                <a:close/>
              </a:path>
            </a:pathLst>
          </a:custGeom>
          <a:blipFill>
            <a:blip r:embed="rId1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DAGpf_PoqP0</dc:identifier>
  <dcterms:modified xsi:type="dcterms:W3CDTF">2011-08-01T06:04:30Z</dcterms:modified>
  <cp:revision>1</cp:revision>
  <dc:title>Bản sao của Noe4j</dc:title>
</cp:coreProperties>
</file>

<file path=docProps/thumbnail.jpeg>
</file>